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70" r:id="rId17"/>
    <p:sldId id="285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B3C2D"/>
    <a:srgbClr val="0000FF"/>
    <a:srgbClr val="FFFF66"/>
    <a:srgbClr val="99FF33"/>
    <a:srgbClr val="FFCCFF"/>
    <a:srgbClr val="A0FEB0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6" autoAdjust="0"/>
    <p:restoredTop sz="94567" autoAdjust="0"/>
  </p:normalViewPr>
  <p:slideViewPr>
    <p:cSldViewPr>
      <p:cViewPr>
        <p:scale>
          <a:sx n="77" d="100"/>
          <a:sy n="77" d="100"/>
        </p:scale>
        <p:origin x="-115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0F8CF-2826-4993-A33E-09443ACAF94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692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7B380F-099A-4E3C-83E0-F6E25CF75C3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367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562A04-59F1-4361-A055-CD54AB42FAA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994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4BF8EE-37CC-41F4-BC6C-5B63F556A33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013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5E975D-ADDA-4A7C-AAFB-6DA38BC9FAC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566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D9AC45-C843-43D5-B1CD-1988886D016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384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056892-C972-4B75-8294-CEC7BC15AF0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71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013790-8A37-4647-93B1-A75389FA038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133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0B0A1C-22CA-4EA7-A748-F73F4C6F78B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78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A63CB5-6541-4011-B1CB-6CA24165A2C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20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516744-ECE6-4438-8AD3-882E09726B8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080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2E3A73A-9FD7-4B9F-B007-16585CB85C0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sign.chelni.ru/" TargetMode="External"/><Relationship Id="rId2" Type="http://schemas.openxmlformats.org/officeDocument/2006/relationships/hyperlink" Target="http://www.detskiy-mir.ne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elpics.ru/" TargetMode="External"/><Relationship Id="rId5" Type="http://schemas.openxmlformats.org/officeDocument/2006/relationships/hyperlink" Target="http://www.katusha37.mindmix.ru/" TargetMode="External"/><Relationship Id="rId4" Type="http://schemas.openxmlformats.org/officeDocument/2006/relationships/hyperlink" Target="http://www.mamba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WordArt 7"/>
          <p:cNvSpPr>
            <a:spLocks noChangeArrowheads="1" noChangeShapeType="1" noTextEdit="1"/>
          </p:cNvSpPr>
          <p:nvPr/>
        </p:nvSpPr>
        <p:spPr bwMode="auto">
          <a:xfrm>
            <a:off x="990600" y="5410200"/>
            <a:ext cx="7162800" cy="1295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18900000" scaled="1"/>
                </a:gradFill>
                <a:latin typeface="Times New Roman"/>
                <a:cs typeface="Times New Roman"/>
              </a:rPr>
              <a:t>КАРЛСОН</a:t>
            </a:r>
          </a:p>
        </p:txBody>
      </p:sp>
      <p:sp>
        <p:nvSpPr>
          <p:cNvPr id="4104" name="WordArt 8"/>
          <p:cNvSpPr>
            <a:spLocks noChangeArrowheads="1" noChangeShapeType="1" noTextEdit="1"/>
          </p:cNvSpPr>
          <p:nvPr/>
        </p:nvSpPr>
        <p:spPr bwMode="auto">
          <a:xfrm>
            <a:off x="609600" y="381000"/>
            <a:ext cx="8001000" cy="1295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2700000" scaled="1"/>
                </a:gradFill>
                <a:latin typeface="Arial"/>
                <a:cs typeface="Arial"/>
              </a:rPr>
              <a:t>Математическая игра-раскраска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790575"/>
            <a:ext cx="3800475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89" name="AutoShape 17"/>
          <p:cNvSpPr>
            <a:spLocks noChangeArrowheads="1"/>
          </p:cNvSpPr>
          <p:nvPr/>
        </p:nvSpPr>
        <p:spPr bwMode="auto">
          <a:xfrm>
            <a:off x="3810000" y="152400"/>
            <a:ext cx="1371600" cy="609600"/>
          </a:xfrm>
          <a:prstGeom prst="horizontalScroll">
            <a:avLst>
              <a:gd name="adj" fmla="val 12500"/>
            </a:avLst>
          </a:prstGeom>
          <a:solidFill>
            <a:srgbClr val="FB3C2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800" b="1"/>
              <a:t>9 + 2</a:t>
            </a:r>
          </a:p>
        </p:txBody>
      </p:sp>
      <p:sp>
        <p:nvSpPr>
          <p:cNvPr id="28690" name="AutoShape 18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663508">
            <a:off x="1371600" y="58674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7</a:t>
            </a:r>
          </a:p>
        </p:txBody>
      </p:sp>
      <p:sp>
        <p:nvSpPr>
          <p:cNvPr id="28692" name="AutoShape 20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663508">
            <a:off x="1219200" y="4572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28693" name="AutoShape 21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663508">
            <a:off x="1447800" y="24384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28694" name="AutoShape 22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-446696">
            <a:off x="152400" y="15240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28695" name="AutoShape 23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>
            <a:off x="152400" y="34290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28696" name="AutoShape 24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663508">
            <a:off x="1447800" y="43434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28697" name="AutoShape 25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-355963">
            <a:off x="6781800" y="7620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8</a:t>
            </a:r>
          </a:p>
        </p:txBody>
      </p:sp>
      <p:sp>
        <p:nvSpPr>
          <p:cNvPr id="28698" name="AutoShape 26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-241564">
            <a:off x="6629400" y="58674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14</a:t>
            </a:r>
          </a:p>
        </p:txBody>
      </p:sp>
      <p:sp>
        <p:nvSpPr>
          <p:cNvPr id="28699" name="AutoShape 27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663508">
            <a:off x="8077200" y="50292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13</a:t>
            </a:r>
          </a:p>
        </p:txBody>
      </p:sp>
      <p:sp>
        <p:nvSpPr>
          <p:cNvPr id="28700" name="AutoShape 28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-417975">
            <a:off x="6705600" y="41910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12</a:t>
            </a:r>
          </a:p>
        </p:txBody>
      </p:sp>
      <p:sp>
        <p:nvSpPr>
          <p:cNvPr id="28701" name="AutoShape 29">
            <a:hlinkClick r:id="" action="ppaction://hlinkshowjump?jump=nextslide">
              <a:snd r:embed="rId4" name="chimes.wav"/>
            </a:hlinkClick>
          </p:cNvPr>
          <p:cNvSpPr>
            <a:spLocks noChangeArrowheads="1"/>
          </p:cNvSpPr>
          <p:nvPr/>
        </p:nvSpPr>
        <p:spPr bwMode="auto">
          <a:xfrm rot="663508">
            <a:off x="8077200" y="32766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11</a:t>
            </a:r>
          </a:p>
        </p:txBody>
      </p:sp>
      <p:sp>
        <p:nvSpPr>
          <p:cNvPr id="28702" name="AutoShape 30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-651799">
            <a:off x="6781800" y="24384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10</a:t>
            </a:r>
          </a:p>
        </p:txBody>
      </p:sp>
      <p:sp>
        <p:nvSpPr>
          <p:cNvPr id="28703" name="AutoShape 31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663508">
            <a:off x="8077200" y="14478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9</a:t>
            </a:r>
          </a:p>
        </p:txBody>
      </p:sp>
      <p:sp>
        <p:nvSpPr>
          <p:cNvPr id="28704" name="AutoShape 32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-244951">
            <a:off x="152400" y="51054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790575"/>
            <a:ext cx="3800475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13" name="AutoShape 17"/>
          <p:cNvSpPr>
            <a:spLocks noChangeArrowheads="1"/>
          </p:cNvSpPr>
          <p:nvPr/>
        </p:nvSpPr>
        <p:spPr bwMode="auto">
          <a:xfrm>
            <a:off x="3810000" y="152400"/>
            <a:ext cx="1371600" cy="609600"/>
          </a:xfrm>
          <a:prstGeom prst="horizontalScroll">
            <a:avLst>
              <a:gd name="adj" fmla="val 12500"/>
            </a:avLst>
          </a:prstGeom>
          <a:solidFill>
            <a:srgbClr val="FB3C2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800" b="1"/>
              <a:t>11 - 10</a:t>
            </a:r>
          </a:p>
        </p:txBody>
      </p:sp>
      <p:sp>
        <p:nvSpPr>
          <p:cNvPr id="29714" name="AutoShape 18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663508">
            <a:off x="1371600" y="58674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7</a:t>
            </a:r>
          </a:p>
        </p:txBody>
      </p:sp>
      <p:sp>
        <p:nvSpPr>
          <p:cNvPr id="29716" name="AutoShape 20">
            <a:hlinkClick r:id="" action="ppaction://hlinkshowjump?jump=nextslide">
              <a:snd r:embed="rId4" name="chimes.wav"/>
            </a:hlinkClick>
          </p:cNvPr>
          <p:cNvSpPr>
            <a:spLocks noChangeArrowheads="1"/>
          </p:cNvSpPr>
          <p:nvPr/>
        </p:nvSpPr>
        <p:spPr bwMode="auto">
          <a:xfrm rot="663508">
            <a:off x="1219200" y="4572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29717" name="AutoShape 21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663508">
            <a:off x="1447800" y="24384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29718" name="AutoShape 22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-446696">
            <a:off x="152400" y="15240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29719" name="AutoShape 23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>
            <a:off x="152400" y="34290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29720" name="AutoShape 24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663508">
            <a:off x="1447800" y="43434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29721" name="AutoShape 25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-355963">
            <a:off x="6781800" y="7620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8</a:t>
            </a:r>
          </a:p>
        </p:txBody>
      </p:sp>
      <p:sp>
        <p:nvSpPr>
          <p:cNvPr id="29722" name="AutoShape 26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-241564">
            <a:off x="6629400" y="58674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14</a:t>
            </a:r>
          </a:p>
        </p:txBody>
      </p:sp>
      <p:sp>
        <p:nvSpPr>
          <p:cNvPr id="29723" name="AutoShape 27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663508">
            <a:off x="8077200" y="50292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13</a:t>
            </a:r>
          </a:p>
        </p:txBody>
      </p:sp>
      <p:sp>
        <p:nvSpPr>
          <p:cNvPr id="29724" name="AutoShape 28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-417975">
            <a:off x="6705600" y="41910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12</a:t>
            </a:r>
          </a:p>
        </p:txBody>
      </p:sp>
      <p:sp>
        <p:nvSpPr>
          <p:cNvPr id="29725" name="AutoShape 29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663508">
            <a:off x="8077200" y="32766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11</a:t>
            </a:r>
          </a:p>
        </p:txBody>
      </p:sp>
      <p:sp>
        <p:nvSpPr>
          <p:cNvPr id="29726" name="AutoShape 30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-651799">
            <a:off x="6781800" y="24384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10</a:t>
            </a:r>
          </a:p>
        </p:txBody>
      </p:sp>
      <p:sp>
        <p:nvSpPr>
          <p:cNvPr id="29727" name="AutoShape 31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663508">
            <a:off x="8077200" y="14478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9</a:t>
            </a:r>
          </a:p>
        </p:txBody>
      </p:sp>
      <p:sp>
        <p:nvSpPr>
          <p:cNvPr id="29728" name="AutoShape 32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-244951">
            <a:off x="152400" y="51054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790575"/>
            <a:ext cx="3800475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37" name="AutoShape 17"/>
          <p:cNvSpPr>
            <a:spLocks noChangeArrowheads="1"/>
          </p:cNvSpPr>
          <p:nvPr/>
        </p:nvSpPr>
        <p:spPr bwMode="auto">
          <a:xfrm>
            <a:off x="3810000" y="152400"/>
            <a:ext cx="1371600" cy="609600"/>
          </a:xfrm>
          <a:prstGeom prst="horizontalScroll">
            <a:avLst>
              <a:gd name="adj" fmla="val 12500"/>
            </a:avLst>
          </a:prstGeom>
          <a:solidFill>
            <a:srgbClr val="FB3C2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800" b="1"/>
              <a:t>6 + 6</a:t>
            </a:r>
          </a:p>
        </p:txBody>
      </p:sp>
      <p:sp>
        <p:nvSpPr>
          <p:cNvPr id="30738" name="AutoShape 18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663508">
            <a:off x="1371600" y="58674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7</a:t>
            </a:r>
          </a:p>
        </p:txBody>
      </p:sp>
      <p:sp>
        <p:nvSpPr>
          <p:cNvPr id="30740" name="AutoShape 20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663508">
            <a:off x="1219200" y="4572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0741" name="AutoShape 21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663508">
            <a:off x="1447800" y="24384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30742" name="AutoShape 22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-446696">
            <a:off x="152400" y="15240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30743" name="AutoShape 23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>
            <a:off x="152400" y="34290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30744" name="AutoShape 24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663508">
            <a:off x="1447800" y="43434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30745" name="AutoShape 25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-355963">
            <a:off x="6781800" y="7620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8</a:t>
            </a:r>
          </a:p>
        </p:txBody>
      </p:sp>
      <p:sp>
        <p:nvSpPr>
          <p:cNvPr id="30746" name="AutoShape 26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-241564">
            <a:off x="6629400" y="58674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14</a:t>
            </a:r>
          </a:p>
        </p:txBody>
      </p:sp>
      <p:sp>
        <p:nvSpPr>
          <p:cNvPr id="30747" name="AutoShape 27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663508">
            <a:off x="8077200" y="50292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13</a:t>
            </a:r>
          </a:p>
        </p:txBody>
      </p:sp>
      <p:sp>
        <p:nvSpPr>
          <p:cNvPr id="30748" name="AutoShape 28">
            <a:hlinkClick r:id="" action="ppaction://hlinkshowjump?jump=nextslide">
              <a:snd r:embed="rId4" name="chimes.wav"/>
            </a:hlinkClick>
          </p:cNvPr>
          <p:cNvSpPr>
            <a:spLocks noChangeArrowheads="1"/>
          </p:cNvSpPr>
          <p:nvPr/>
        </p:nvSpPr>
        <p:spPr bwMode="auto">
          <a:xfrm rot="-417975">
            <a:off x="6705600" y="41910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12</a:t>
            </a:r>
          </a:p>
        </p:txBody>
      </p:sp>
      <p:sp>
        <p:nvSpPr>
          <p:cNvPr id="30749" name="AutoShape 29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663508">
            <a:off x="8077200" y="32766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11</a:t>
            </a:r>
          </a:p>
        </p:txBody>
      </p:sp>
      <p:sp>
        <p:nvSpPr>
          <p:cNvPr id="30750" name="AutoShape 30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-651799">
            <a:off x="6781800" y="24384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10</a:t>
            </a:r>
          </a:p>
        </p:txBody>
      </p:sp>
      <p:sp>
        <p:nvSpPr>
          <p:cNvPr id="30751" name="AutoShape 31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663508">
            <a:off x="8077200" y="14478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9</a:t>
            </a:r>
          </a:p>
        </p:txBody>
      </p:sp>
      <p:sp>
        <p:nvSpPr>
          <p:cNvPr id="30752" name="AutoShape 32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-244951">
            <a:off x="152400" y="51054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790575"/>
            <a:ext cx="3800475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68" name="AutoShape 24"/>
          <p:cNvSpPr>
            <a:spLocks noChangeArrowheads="1"/>
          </p:cNvSpPr>
          <p:nvPr/>
        </p:nvSpPr>
        <p:spPr bwMode="auto">
          <a:xfrm>
            <a:off x="3810000" y="152400"/>
            <a:ext cx="1371600" cy="609600"/>
          </a:xfrm>
          <a:prstGeom prst="horizontalScroll">
            <a:avLst>
              <a:gd name="adj" fmla="val 12500"/>
            </a:avLst>
          </a:prstGeom>
          <a:solidFill>
            <a:srgbClr val="FB3C2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800" b="1"/>
              <a:t>14 - 7</a:t>
            </a:r>
          </a:p>
        </p:txBody>
      </p:sp>
      <p:sp>
        <p:nvSpPr>
          <p:cNvPr id="31769" name="AutoShape 25">
            <a:hlinkClick r:id="" action="ppaction://hlinkshowjump?jump=nextslide">
              <a:snd r:embed="rId3" name="chimes.wav"/>
            </a:hlinkClick>
          </p:cNvPr>
          <p:cNvSpPr>
            <a:spLocks noChangeArrowheads="1"/>
          </p:cNvSpPr>
          <p:nvPr/>
        </p:nvSpPr>
        <p:spPr bwMode="auto">
          <a:xfrm rot="663508">
            <a:off x="1371600" y="58674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7</a:t>
            </a:r>
          </a:p>
        </p:txBody>
      </p:sp>
      <p:sp>
        <p:nvSpPr>
          <p:cNvPr id="31771" name="AutoShape 27">
            <a:hlinkClick r:id="" action="ppaction://noaction">
              <a:snd r:embed="rId4" name="voltage.wav"/>
            </a:hlinkClick>
          </p:cNvPr>
          <p:cNvSpPr>
            <a:spLocks noChangeArrowheads="1"/>
          </p:cNvSpPr>
          <p:nvPr/>
        </p:nvSpPr>
        <p:spPr bwMode="auto">
          <a:xfrm rot="663508">
            <a:off x="1219200" y="4572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1772" name="AutoShape 28">
            <a:hlinkClick r:id="" action="ppaction://noaction">
              <a:snd r:embed="rId4" name="voltage.wav"/>
            </a:hlinkClick>
          </p:cNvPr>
          <p:cNvSpPr>
            <a:spLocks noChangeArrowheads="1"/>
          </p:cNvSpPr>
          <p:nvPr/>
        </p:nvSpPr>
        <p:spPr bwMode="auto">
          <a:xfrm rot="663508">
            <a:off x="1447800" y="24384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31773" name="AutoShape 29">
            <a:hlinkClick r:id="" action="ppaction://noaction">
              <a:snd r:embed="rId4" name="voltage.wav"/>
            </a:hlinkClick>
          </p:cNvPr>
          <p:cNvSpPr>
            <a:spLocks noChangeArrowheads="1"/>
          </p:cNvSpPr>
          <p:nvPr/>
        </p:nvSpPr>
        <p:spPr bwMode="auto">
          <a:xfrm rot="-446696">
            <a:off x="152400" y="15240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31774" name="AutoShape 30">
            <a:hlinkClick r:id="" action="ppaction://noaction">
              <a:snd r:embed="rId4" name="voltage.wav"/>
            </a:hlinkClick>
          </p:cNvPr>
          <p:cNvSpPr>
            <a:spLocks noChangeArrowheads="1"/>
          </p:cNvSpPr>
          <p:nvPr/>
        </p:nvSpPr>
        <p:spPr bwMode="auto">
          <a:xfrm>
            <a:off x="152400" y="34290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31775" name="AutoShape 31">
            <a:hlinkClick r:id="" action="ppaction://noaction">
              <a:snd r:embed="rId4" name="voltage.wav"/>
            </a:hlinkClick>
          </p:cNvPr>
          <p:cNvSpPr>
            <a:spLocks noChangeArrowheads="1"/>
          </p:cNvSpPr>
          <p:nvPr/>
        </p:nvSpPr>
        <p:spPr bwMode="auto">
          <a:xfrm rot="663508">
            <a:off x="1447800" y="43434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31776" name="AutoShape 32">
            <a:hlinkClick r:id="" action="ppaction://noaction">
              <a:snd r:embed="rId4" name="voltage.wav"/>
            </a:hlinkClick>
          </p:cNvPr>
          <p:cNvSpPr>
            <a:spLocks noChangeArrowheads="1"/>
          </p:cNvSpPr>
          <p:nvPr/>
        </p:nvSpPr>
        <p:spPr bwMode="auto">
          <a:xfrm rot="-355963">
            <a:off x="6781800" y="7620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8</a:t>
            </a:r>
          </a:p>
        </p:txBody>
      </p:sp>
      <p:sp>
        <p:nvSpPr>
          <p:cNvPr id="31777" name="AutoShape 33">
            <a:hlinkClick r:id="" action="ppaction://noaction">
              <a:snd r:embed="rId4" name="voltage.wav"/>
            </a:hlinkClick>
          </p:cNvPr>
          <p:cNvSpPr>
            <a:spLocks noChangeArrowheads="1"/>
          </p:cNvSpPr>
          <p:nvPr/>
        </p:nvSpPr>
        <p:spPr bwMode="auto">
          <a:xfrm rot="-241564">
            <a:off x="6629400" y="58674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14</a:t>
            </a:r>
          </a:p>
        </p:txBody>
      </p:sp>
      <p:sp>
        <p:nvSpPr>
          <p:cNvPr id="31778" name="AutoShape 34">
            <a:hlinkClick r:id="" action="ppaction://noaction">
              <a:snd r:embed="rId4" name="voltage.wav"/>
            </a:hlinkClick>
          </p:cNvPr>
          <p:cNvSpPr>
            <a:spLocks noChangeArrowheads="1"/>
          </p:cNvSpPr>
          <p:nvPr/>
        </p:nvSpPr>
        <p:spPr bwMode="auto">
          <a:xfrm rot="663508">
            <a:off x="8077200" y="50292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13</a:t>
            </a:r>
          </a:p>
        </p:txBody>
      </p:sp>
      <p:sp>
        <p:nvSpPr>
          <p:cNvPr id="31779" name="AutoShape 35">
            <a:hlinkClick r:id="" action="ppaction://noaction">
              <a:snd r:embed="rId4" name="voltage.wav"/>
            </a:hlinkClick>
          </p:cNvPr>
          <p:cNvSpPr>
            <a:spLocks noChangeArrowheads="1"/>
          </p:cNvSpPr>
          <p:nvPr/>
        </p:nvSpPr>
        <p:spPr bwMode="auto">
          <a:xfrm rot="-417975">
            <a:off x="6705600" y="41910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12</a:t>
            </a:r>
          </a:p>
        </p:txBody>
      </p:sp>
      <p:sp>
        <p:nvSpPr>
          <p:cNvPr id="31780" name="AutoShape 36">
            <a:hlinkClick r:id="" action="ppaction://noaction">
              <a:snd r:embed="rId4" name="voltage.wav"/>
            </a:hlinkClick>
          </p:cNvPr>
          <p:cNvSpPr>
            <a:spLocks noChangeArrowheads="1"/>
          </p:cNvSpPr>
          <p:nvPr/>
        </p:nvSpPr>
        <p:spPr bwMode="auto">
          <a:xfrm rot="663508">
            <a:off x="8077200" y="32766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11</a:t>
            </a:r>
          </a:p>
        </p:txBody>
      </p:sp>
      <p:sp>
        <p:nvSpPr>
          <p:cNvPr id="31781" name="AutoShape 37">
            <a:hlinkClick r:id="" action="ppaction://noaction">
              <a:snd r:embed="rId4" name="voltage.wav"/>
            </a:hlinkClick>
          </p:cNvPr>
          <p:cNvSpPr>
            <a:spLocks noChangeArrowheads="1"/>
          </p:cNvSpPr>
          <p:nvPr/>
        </p:nvSpPr>
        <p:spPr bwMode="auto">
          <a:xfrm rot="-651799">
            <a:off x="6781800" y="24384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10</a:t>
            </a:r>
          </a:p>
        </p:txBody>
      </p:sp>
      <p:sp>
        <p:nvSpPr>
          <p:cNvPr id="31782" name="AutoShape 38">
            <a:hlinkClick r:id="" action="ppaction://noaction">
              <a:snd r:embed="rId4" name="voltage.wav"/>
            </a:hlinkClick>
          </p:cNvPr>
          <p:cNvSpPr>
            <a:spLocks noChangeArrowheads="1"/>
          </p:cNvSpPr>
          <p:nvPr/>
        </p:nvSpPr>
        <p:spPr bwMode="auto">
          <a:xfrm rot="663508">
            <a:off x="8077200" y="14478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9</a:t>
            </a:r>
          </a:p>
        </p:txBody>
      </p:sp>
      <p:sp>
        <p:nvSpPr>
          <p:cNvPr id="31783" name="AutoShape 39">
            <a:hlinkClick r:id="" action="ppaction://noaction">
              <a:snd r:embed="rId4" name="voltage.wav"/>
            </a:hlinkClick>
          </p:cNvPr>
          <p:cNvSpPr>
            <a:spLocks noChangeArrowheads="1"/>
          </p:cNvSpPr>
          <p:nvPr/>
        </p:nvSpPr>
        <p:spPr bwMode="auto">
          <a:xfrm rot="-244951">
            <a:off x="152400" y="51054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790575"/>
            <a:ext cx="3800475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92" name="AutoShape 24"/>
          <p:cNvSpPr>
            <a:spLocks noChangeArrowheads="1"/>
          </p:cNvSpPr>
          <p:nvPr/>
        </p:nvSpPr>
        <p:spPr bwMode="auto">
          <a:xfrm>
            <a:off x="3810000" y="152400"/>
            <a:ext cx="1371600" cy="609600"/>
          </a:xfrm>
          <a:prstGeom prst="horizontalScroll">
            <a:avLst>
              <a:gd name="adj" fmla="val 12500"/>
            </a:avLst>
          </a:prstGeom>
          <a:solidFill>
            <a:srgbClr val="FB3C2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800" b="1"/>
              <a:t>3 + 5</a:t>
            </a:r>
          </a:p>
        </p:txBody>
      </p:sp>
      <p:sp>
        <p:nvSpPr>
          <p:cNvPr id="32793" name="AutoShape 25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663508">
            <a:off x="1371600" y="58674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7</a:t>
            </a:r>
          </a:p>
        </p:txBody>
      </p:sp>
      <p:sp>
        <p:nvSpPr>
          <p:cNvPr id="32795" name="AutoShape 27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663508">
            <a:off x="1219200" y="4572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2796" name="AutoShape 28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663508">
            <a:off x="1447800" y="24384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32797" name="AutoShape 29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-446696">
            <a:off x="152400" y="15240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32798" name="AutoShape 30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>
            <a:off x="152400" y="34290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32799" name="AutoShape 31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663508">
            <a:off x="1447800" y="43434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32800" name="AutoShape 32">
            <a:hlinkClick r:id="" action="ppaction://hlinkshowjump?jump=nextslide">
              <a:snd r:embed="rId4" name="chimes.wav"/>
            </a:hlinkClick>
          </p:cNvPr>
          <p:cNvSpPr>
            <a:spLocks noChangeArrowheads="1"/>
          </p:cNvSpPr>
          <p:nvPr/>
        </p:nvSpPr>
        <p:spPr bwMode="auto">
          <a:xfrm rot="-355963">
            <a:off x="6781800" y="7620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8</a:t>
            </a:r>
          </a:p>
        </p:txBody>
      </p:sp>
      <p:sp>
        <p:nvSpPr>
          <p:cNvPr id="32801" name="AutoShape 33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-241564">
            <a:off x="6629400" y="58674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14</a:t>
            </a:r>
          </a:p>
        </p:txBody>
      </p:sp>
      <p:sp>
        <p:nvSpPr>
          <p:cNvPr id="32802" name="AutoShape 34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663508">
            <a:off x="8077200" y="50292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13</a:t>
            </a:r>
          </a:p>
        </p:txBody>
      </p:sp>
      <p:sp>
        <p:nvSpPr>
          <p:cNvPr id="32803" name="AutoShape 35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-417975">
            <a:off x="6705600" y="41910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12</a:t>
            </a:r>
          </a:p>
        </p:txBody>
      </p:sp>
      <p:sp>
        <p:nvSpPr>
          <p:cNvPr id="32804" name="AutoShape 36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663508">
            <a:off x="8077200" y="32766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11</a:t>
            </a:r>
          </a:p>
        </p:txBody>
      </p:sp>
      <p:sp>
        <p:nvSpPr>
          <p:cNvPr id="32805" name="AutoShape 37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-651799">
            <a:off x="6781800" y="24384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10</a:t>
            </a:r>
          </a:p>
        </p:txBody>
      </p:sp>
      <p:sp>
        <p:nvSpPr>
          <p:cNvPr id="32806" name="AutoShape 38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663508">
            <a:off x="8077200" y="14478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9</a:t>
            </a:r>
          </a:p>
        </p:txBody>
      </p:sp>
      <p:sp>
        <p:nvSpPr>
          <p:cNvPr id="32807" name="AutoShape 39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-244951">
            <a:off x="152400" y="51054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790575"/>
            <a:ext cx="3800475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809" name="AutoShape 17"/>
          <p:cNvSpPr>
            <a:spLocks noChangeArrowheads="1"/>
          </p:cNvSpPr>
          <p:nvPr/>
        </p:nvSpPr>
        <p:spPr bwMode="auto">
          <a:xfrm>
            <a:off x="3810000" y="152400"/>
            <a:ext cx="1371600" cy="609600"/>
          </a:xfrm>
          <a:prstGeom prst="horizontalScroll">
            <a:avLst>
              <a:gd name="adj" fmla="val 12500"/>
            </a:avLst>
          </a:prstGeom>
          <a:solidFill>
            <a:srgbClr val="FB3C2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800" b="1"/>
              <a:t>12 - 6</a:t>
            </a:r>
          </a:p>
        </p:txBody>
      </p:sp>
      <p:sp>
        <p:nvSpPr>
          <p:cNvPr id="33810" name="AutoShape 18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663508">
            <a:off x="1371600" y="58674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7</a:t>
            </a:r>
          </a:p>
        </p:txBody>
      </p:sp>
      <p:sp>
        <p:nvSpPr>
          <p:cNvPr id="33811" name="AutoShape 19">
            <a:hlinkClick r:id="" action="ppaction://hlinkshowjump?jump=nextslide">
              <a:snd r:embed="rId4" name="chimes.wav"/>
            </a:hlinkClick>
          </p:cNvPr>
          <p:cNvSpPr>
            <a:spLocks noChangeArrowheads="1"/>
          </p:cNvSpPr>
          <p:nvPr/>
        </p:nvSpPr>
        <p:spPr bwMode="auto">
          <a:xfrm rot="-244951">
            <a:off x="152400" y="51054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33812" name="AutoShape 20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663508">
            <a:off x="1219200" y="4572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3813" name="AutoShape 21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663508">
            <a:off x="1447800" y="24384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33814" name="AutoShape 22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-446696">
            <a:off x="152400" y="15240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33815" name="AutoShape 23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>
            <a:off x="152400" y="34290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33816" name="AutoShape 24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663508">
            <a:off x="1447800" y="43434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33817" name="AutoShape 25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-355963">
            <a:off x="6781800" y="7620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8</a:t>
            </a:r>
          </a:p>
        </p:txBody>
      </p:sp>
      <p:sp>
        <p:nvSpPr>
          <p:cNvPr id="33818" name="AutoShape 26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-241564">
            <a:off x="6629400" y="58674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14</a:t>
            </a:r>
          </a:p>
        </p:txBody>
      </p:sp>
      <p:sp>
        <p:nvSpPr>
          <p:cNvPr id="33819" name="AutoShape 27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663508">
            <a:off x="8077200" y="50292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13</a:t>
            </a:r>
          </a:p>
        </p:txBody>
      </p:sp>
      <p:sp>
        <p:nvSpPr>
          <p:cNvPr id="33820" name="AutoShape 28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-417975">
            <a:off x="6705600" y="41910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12</a:t>
            </a:r>
          </a:p>
        </p:txBody>
      </p:sp>
      <p:sp>
        <p:nvSpPr>
          <p:cNvPr id="33821" name="AutoShape 29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663508">
            <a:off x="8077200" y="32766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11</a:t>
            </a:r>
          </a:p>
        </p:txBody>
      </p:sp>
      <p:sp>
        <p:nvSpPr>
          <p:cNvPr id="33822" name="AutoShape 30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-651799">
            <a:off x="6781800" y="24384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10</a:t>
            </a:r>
          </a:p>
        </p:txBody>
      </p:sp>
      <p:sp>
        <p:nvSpPr>
          <p:cNvPr id="33823" name="AutoShape 31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663508">
            <a:off x="8077200" y="14478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522235646d35e41d3f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914400"/>
            <a:ext cx="4754563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7" name="AutoShape 11"/>
          <p:cNvSpPr>
            <a:spLocks noChangeArrowheads="1"/>
          </p:cNvSpPr>
          <p:nvPr/>
        </p:nvSpPr>
        <p:spPr bwMode="auto">
          <a:xfrm flipH="1">
            <a:off x="304800" y="609600"/>
            <a:ext cx="4800600" cy="2209800"/>
          </a:xfrm>
          <a:prstGeom prst="cloudCallout">
            <a:avLst>
              <a:gd name="adj1" fmla="val -55556"/>
              <a:gd name="adj2" fmla="val 56537"/>
            </a:avLst>
          </a:prstGeom>
          <a:solidFill>
            <a:srgbClr val="FFFF99"/>
          </a:solidFill>
          <a:ln w="9525">
            <a:solidFill>
              <a:srgbClr val="FF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68" name="WordArt 12"/>
          <p:cNvSpPr>
            <a:spLocks noChangeArrowheads="1" noChangeShapeType="1" noTextEdit="1"/>
          </p:cNvSpPr>
          <p:nvPr/>
        </p:nvSpPr>
        <p:spPr bwMode="auto">
          <a:xfrm>
            <a:off x="533400" y="1219200"/>
            <a:ext cx="4038600" cy="838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Поздравляю!!!</a:t>
            </a:r>
          </a:p>
        </p:txBody>
      </p:sp>
      <p:pic>
        <p:nvPicPr>
          <p:cNvPr id="19470" name="Picture 14" descr="102325419746d35e4ad76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00"/>
            <a:ext cx="3810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762000"/>
            <a:ext cx="6019800" cy="2163763"/>
          </a:xfrm>
        </p:spPr>
        <p:txBody>
          <a:bodyPr/>
          <a:lstStyle/>
          <a:p>
            <a:pPr algn="l"/>
            <a:r>
              <a:rPr lang="ru-RU" sz="1800">
                <a:solidFill>
                  <a:srgbClr val="0000CC"/>
                </a:solidFill>
              </a:rPr>
              <a:t>Презентацию подготовила:</a:t>
            </a:r>
            <a:br>
              <a:rPr lang="ru-RU" sz="1800">
                <a:solidFill>
                  <a:srgbClr val="0000CC"/>
                </a:solidFill>
              </a:rPr>
            </a:br>
            <a:r>
              <a:rPr lang="ru-RU" sz="1800">
                <a:solidFill>
                  <a:srgbClr val="0000CC"/>
                </a:solidFill>
              </a:rPr>
              <a:t>		 Ефимова Елена Александровна</a:t>
            </a:r>
            <a:r>
              <a:rPr lang="ru-RU" sz="1800"/>
              <a:t/>
            </a:r>
            <a:br>
              <a:rPr lang="ru-RU" sz="1800"/>
            </a:br>
            <a:r>
              <a:rPr lang="ru-RU" sz="1800"/>
              <a:t/>
            </a:r>
            <a:br>
              <a:rPr lang="ru-RU" sz="1800"/>
            </a:br>
            <a:r>
              <a:rPr lang="ru-RU" sz="1800">
                <a:solidFill>
                  <a:schemeClr val="hlink"/>
                </a:solidFill>
              </a:rPr>
              <a:t>Правила: ребенок должен найти правильный ответ на пример, щелкнув мышкой. Если ответ верный, то автоматически переходим к следующему слайду. В конце игры-раскраски картина «Карлсон» будет полностью разукрашен.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3048000"/>
            <a:ext cx="6324600" cy="3657600"/>
          </a:xfrm>
        </p:spPr>
        <p:txBody>
          <a:bodyPr/>
          <a:lstStyle/>
          <a:p>
            <a:r>
              <a:rPr lang="ru-RU" sz="1600">
                <a:solidFill>
                  <a:srgbClr val="CC00FF"/>
                </a:solidFill>
              </a:rPr>
              <a:t>Данная игра-раскраска поможет детям старшего дошкольного и младшего школьного возраста закрепить приемы сложения и вычитания в пределах первого и второго десятка. </a:t>
            </a:r>
          </a:p>
          <a:p>
            <a:pPr>
              <a:buFontTx/>
              <a:buNone/>
            </a:pPr>
            <a:endParaRPr lang="en-US" sz="1400">
              <a:solidFill>
                <a:srgbClr val="0000CC"/>
              </a:solidFill>
            </a:endParaRPr>
          </a:p>
          <a:p>
            <a:pPr>
              <a:buFontTx/>
              <a:buNone/>
            </a:pPr>
            <a:r>
              <a:rPr lang="ru-RU" sz="1600" b="1">
                <a:solidFill>
                  <a:srgbClr val="0000CC"/>
                </a:solidFill>
              </a:rPr>
              <a:t>Источники (картинки и фоны для презентации</a:t>
            </a:r>
            <a:r>
              <a:rPr lang="en-US" sz="1600" b="1">
                <a:solidFill>
                  <a:srgbClr val="0000CC"/>
                </a:solidFill>
              </a:rPr>
              <a:t>)</a:t>
            </a:r>
            <a:r>
              <a:rPr lang="ru-RU" sz="1600" b="1">
                <a:solidFill>
                  <a:srgbClr val="0000CC"/>
                </a:solidFill>
              </a:rPr>
              <a:t>:</a:t>
            </a:r>
          </a:p>
          <a:p>
            <a:r>
              <a:rPr lang="en-US" sz="1400">
                <a:solidFill>
                  <a:srgbClr val="0000CC"/>
                </a:solidFill>
                <a:hlinkClick r:id="rId2"/>
              </a:rPr>
              <a:t>www.detskiy-mir.net</a:t>
            </a:r>
            <a:endParaRPr lang="en-US" sz="1400">
              <a:solidFill>
                <a:srgbClr val="0000CC"/>
              </a:solidFill>
            </a:endParaRPr>
          </a:p>
          <a:p>
            <a:r>
              <a:rPr lang="en-US" sz="1400">
                <a:solidFill>
                  <a:srgbClr val="0000CC"/>
                </a:solidFill>
                <a:hlinkClick r:id="rId3"/>
              </a:rPr>
              <a:t>www.design.chelni.ru</a:t>
            </a:r>
            <a:endParaRPr lang="en-US" sz="1400">
              <a:solidFill>
                <a:srgbClr val="0000CC"/>
              </a:solidFill>
            </a:endParaRPr>
          </a:p>
          <a:p>
            <a:r>
              <a:rPr lang="en-US" sz="1400">
                <a:solidFill>
                  <a:srgbClr val="0000CC"/>
                </a:solidFill>
                <a:hlinkClick r:id="rId4"/>
              </a:rPr>
              <a:t>www.mamba.ru</a:t>
            </a:r>
            <a:endParaRPr lang="en-US" sz="1400">
              <a:solidFill>
                <a:srgbClr val="0000CC"/>
              </a:solidFill>
            </a:endParaRPr>
          </a:p>
          <a:p>
            <a:r>
              <a:rPr lang="en-US" sz="1400">
                <a:solidFill>
                  <a:srgbClr val="0000CC"/>
                </a:solidFill>
                <a:hlinkClick r:id="rId5"/>
              </a:rPr>
              <a:t>www.katusha37.mindmix.ru</a:t>
            </a:r>
            <a:endParaRPr lang="en-US" sz="1400">
              <a:solidFill>
                <a:srgbClr val="0000CC"/>
              </a:solidFill>
            </a:endParaRPr>
          </a:p>
          <a:p>
            <a:r>
              <a:rPr lang="en-US" sz="1400">
                <a:solidFill>
                  <a:srgbClr val="0000CC"/>
                </a:solidFill>
                <a:hlinkClick r:id="rId6"/>
              </a:rPr>
              <a:t>www.telpics.ru</a:t>
            </a:r>
            <a:endParaRPr lang="en-US" sz="1400">
              <a:solidFill>
                <a:srgbClr val="0000CC"/>
              </a:solidFill>
            </a:endParaRPr>
          </a:p>
          <a:p>
            <a:endParaRPr lang="en-US" sz="1800">
              <a:solidFill>
                <a:srgbClr val="0000CC"/>
              </a:solidFill>
            </a:endParaRPr>
          </a:p>
          <a:p>
            <a:pPr algn="r">
              <a:buFontTx/>
              <a:buNone/>
            </a:pPr>
            <a:r>
              <a:rPr lang="ru-RU" sz="1800" i="1"/>
              <a:t>Презентация опубликована на сайте – </a:t>
            </a:r>
            <a:r>
              <a:rPr lang="en-US" sz="1800" i="1"/>
              <a:t>viki.rdf.ru</a:t>
            </a:r>
            <a:endParaRPr lang="ru-RU" sz="18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790575"/>
            <a:ext cx="3800475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9" name="AutoShape 9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663508">
            <a:off x="1371600" y="58674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7</a:t>
            </a:r>
          </a:p>
        </p:txBody>
      </p:sp>
      <p:sp>
        <p:nvSpPr>
          <p:cNvPr id="20499" name="AutoShape 19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-244951">
            <a:off x="152400" y="51054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20500" name="AutoShape 20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663508">
            <a:off x="1219200" y="4572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20501" name="AutoShape 21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663508">
            <a:off x="1447800" y="24384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20502" name="AutoShape 22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-446696">
            <a:off x="152400" y="15240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20503" name="AutoShape 23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>
            <a:off x="152400" y="34290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20504" name="AutoShape 24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-355963">
            <a:off x="6781800" y="7620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8</a:t>
            </a:r>
          </a:p>
        </p:txBody>
      </p:sp>
      <p:sp>
        <p:nvSpPr>
          <p:cNvPr id="20505" name="AutoShape 25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663508">
            <a:off x="1447800" y="43434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20506" name="AutoShape 26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-241564">
            <a:off x="6629400" y="58674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14</a:t>
            </a:r>
          </a:p>
        </p:txBody>
      </p:sp>
      <p:sp>
        <p:nvSpPr>
          <p:cNvPr id="20507" name="AutoShape 27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663508">
            <a:off x="8077200" y="50292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13</a:t>
            </a:r>
          </a:p>
        </p:txBody>
      </p:sp>
      <p:sp>
        <p:nvSpPr>
          <p:cNvPr id="20508" name="AutoShape 28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-417975">
            <a:off x="6705600" y="41910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12</a:t>
            </a:r>
          </a:p>
        </p:txBody>
      </p:sp>
      <p:sp>
        <p:nvSpPr>
          <p:cNvPr id="20509" name="AutoShape 29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663508">
            <a:off x="8077200" y="32766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11</a:t>
            </a:r>
          </a:p>
        </p:txBody>
      </p:sp>
      <p:sp>
        <p:nvSpPr>
          <p:cNvPr id="20510" name="AutoShape 30">
            <a:hlinkClick r:id="" action="ppaction://hlinkshowjump?jump=nextslide">
              <a:snd r:embed="rId4" name="chimes.wav"/>
            </a:hlinkClick>
          </p:cNvPr>
          <p:cNvSpPr>
            <a:spLocks noChangeArrowheads="1"/>
          </p:cNvSpPr>
          <p:nvPr/>
        </p:nvSpPr>
        <p:spPr bwMode="auto">
          <a:xfrm rot="-651799">
            <a:off x="6781800" y="24384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10</a:t>
            </a:r>
          </a:p>
        </p:txBody>
      </p:sp>
      <p:sp>
        <p:nvSpPr>
          <p:cNvPr id="20511" name="AutoShape 31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663508">
            <a:off x="8077200" y="14478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9</a:t>
            </a:r>
          </a:p>
        </p:txBody>
      </p:sp>
      <p:sp>
        <p:nvSpPr>
          <p:cNvPr id="20512" name="AutoShape 32"/>
          <p:cNvSpPr>
            <a:spLocks noChangeArrowheads="1"/>
          </p:cNvSpPr>
          <p:nvPr/>
        </p:nvSpPr>
        <p:spPr bwMode="auto">
          <a:xfrm>
            <a:off x="3810000" y="152400"/>
            <a:ext cx="1371600" cy="609600"/>
          </a:xfrm>
          <a:prstGeom prst="horizontalScroll">
            <a:avLst>
              <a:gd name="adj" fmla="val 12500"/>
            </a:avLst>
          </a:prstGeom>
          <a:solidFill>
            <a:srgbClr val="FB3C2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0000CC"/>
                </a:solidFill>
              </a:rPr>
              <a:t>7 + 3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790575"/>
            <a:ext cx="3800475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27" name="AutoShape 23"/>
          <p:cNvSpPr>
            <a:spLocks noChangeArrowheads="1"/>
          </p:cNvSpPr>
          <p:nvPr/>
        </p:nvSpPr>
        <p:spPr bwMode="auto">
          <a:xfrm>
            <a:off x="3810000" y="152400"/>
            <a:ext cx="1371600" cy="609600"/>
          </a:xfrm>
          <a:prstGeom prst="horizontalScroll">
            <a:avLst>
              <a:gd name="adj" fmla="val 12500"/>
            </a:avLst>
          </a:prstGeom>
          <a:solidFill>
            <a:srgbClr val="FB3C2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800" b="1"/>
              <a:t>10 - 6</a:t>
            </a:r>
          </a:p>
        </p:txBody>
      </p:sp>
      <p:sp>
        <p:nvSpPr>
          <p:cNvPr id="21528" name="AutoShape 24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663508">
            <a:off x="1371600" y="58674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7</a:t>
            </a:r>
          </a:p>
        </p:txBody>
      </p:sp>
      <p:sp>
        <p:nvSpPr>
          <p:cNvPr id="21530" name="AutoShape 26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663508">
            <a:off x="1219200" y="4572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21531" name="AutoShape 27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663508">
            <a:off x="1447800" y="24384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21532" name="AutoShape 28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-446696">
            <a:off x="152400" y="15240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21533" name="AutoShape 29">
            <a:hlinkClick r:id="" action="ppaction://hlinkshowjump?jump=nextslide">
              <a:snd r:embed="rId4" name="chimes.wav"/>
            </a:hlinkClick>
          </p:cNvPr>
          <p:cNvSpPr>
            <a:spLocks noChangeArrowheads="1"/>
          </p:cNvSpPr>
          <p:nvPr/>
        </p:nvSpPr>
        <p:spPr bwMode="auto">
          <a:xfrm>
            <a:off x="152400" y="34290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21534" name="AutoShape 30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663508">
            <a:off x="1447800" y="43434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21535" name="AutoShape 31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-355963">
            <a:off x="6781800" y="7620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8</a:t>
            </a:r>
          </a:p>
        </p:txBody>
      </p:sp>
      <p:sp>
        <p:nvSpPr>
          <p:cNvPr id="21536" name="AutoShape 32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-241564">
            <a:off x="6629400" y="58674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14</a:t>
            </a:r>
          </a:p>
        </p:txBody>
      </p:sp>
      <p:sp>
        <p:nvSpPr>
          <p:cNvPr id="21537" name="AutoShape 33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663508">
            <a:off x="8077200" y="50292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13</a:t>
            </a:r>
          </a:p>
        </p:txBody>
      </p:sp>
      <p:sp>
        <p:nvSpPr>
          <p:cNvPr id="21538" name="AutoShape 34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-417975">
            <a:off x="6705600" y="41910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12</a:t>
            </a:r>
          </a:p>
        </p:txBody>
      </p:sp>
      <p:sp>
        <p:nvSpPr>
          <p:cNvPr id="21539" name="AutoShape 35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663508">
            <a:off x="8077200" y="32766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11</a:t>
            </a:r>
          </a:p>
        </p:txBody>
      </p:sp>
      <p:sp>
        <p:nvSpPr>
          <p:cNvPr id="21540" name="AutoShape 36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-651799">
            <a:off x="6781800" y="24384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10</a:t>
            </a:r>
          </a:p>
        </p:txBody>
      </p:sp>
      <p:sp>
        <p:nvSpPr>
          <p:cNvPr id="21541" name="AutoShape 37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663508">
            <a:off x="8077200" y="14478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9</a:t>
            </a:r>
          </a:p>
        </p:txBody>
      </p:sp>
      <p:sp>
        <p:nvSpPr>
          <p:cNvPr id="21542" name="AutoShape 38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-244951">
            <a:off x="152400" y="51054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790575"/>
            <a:ext cx="3800475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51" name="AutoShape 23"/>
          <p:cNvSpPr>
            <a:spLocks noChangeArrowheads="1"/>
          </p:cNvSpPr>
          <p:nvPr/>
        </p:nvSpPr>
        <p:spPr bwMode="auto">
          <a:xfrm>
            <a:off x="3810000" y="152400"/>
            <a:ext cx="1371600" cy="609600"/>
          </a:xfrm>
          <a:prstGeom prst="horizontalScroll">
            <a:avLst>
              <a:gd name="adj" fmla="val 12500"/>
            </a:avLst>
          </a:prstGeom>
          <a:solidFill>
            <a:srgbClr val="FB3C2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800" b="1"/>
              <a:t>5 + 9</a:t>
            </a:r>
          </a:p>
        </p:txBody>
      </p:sp>
      <p:sp>
        <p:nvSpPr>
          <p:cNvPr id="22552" name="AutoShape 24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663508">
            <a:off x="1371600" y="58674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7</a:t>
            </a:r>
          </a:p>
        </p:txBody>
      </p:sp>
      <p:sp>
        <p:nvSpPr>
          <p:cNvPr id="22554" name="AutoShape 26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663508">
            <a:off x="1219200" y="4572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22555" name="AutoShape 27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663508">
            <a:off x="1447800" y="24384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22556" name="AutoShape 28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-446696">
            <a:off x="152400" y="15240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22557" name="AutoShape 29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>
            <a:off x="152400" y="34290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22558" name="AutoShape 30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663508">
            <a:off x="1447800" y="43434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22559" name="AutoShape 31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-355963">
            <a:off x="6781800" y="7620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8</a:t>
            </a:r>
          </a:p>
        </p:txBody>
      </p:sp>
      <p:sp>
        <p:nvSpPr>
          <p:cNvPr id="22560" name="AutoShape 32">
            <a:hlinkClick r:id="" action="ppaction://hlinkshowjump?jump=nextslide">
              <a:snd r:embed="rId4" name="chimes.wav"/>
            </a:hlinkClick>
          </p:cNvPr>
          <p:cNvSpPr>
            <a:spLocks noChangeArrowheads="1"/>
          </p:cNvSpPr>
          <p:nvPr/>
        </p:nvSpPr>
        <p:spPr bwMode="auto">
          <a:xfrm rot="-241564">
            <a:off x="6629400" y="58674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14</a:t>
            </a:r>
          </a:p>
        </p:txBody>
      </p:sp>
      <p:sp>
        <p:nvSpPr>
          <p:cNvPr id="22561" name="AutoShape 33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663508">
            <a:off x="8077200" y="50292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13</a:t>
            </a:r>
          </a:p>
        </p:txBody>
      </p:sp>
      <p:sp>
        <p:nvSpPr>
          <p:cNvPr id="22562" name="AutoShape 34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-417975">
            <a:off x="6705600" y="41910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12</a:t>
            </a:r>
          </a:p>
        </p:txBody>
      </p:sp>
      <p:sp>
        <p:nvSpPr>
          <p:cNvPr id="22563" name="AutoShape 35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663508">
            <a:off x="8077200" y="32766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11</a:t>
            </a:r>
          </a:p>
        </p:txBody>
      </p:sp>
      <p:sp>
        <p:nvSpPr>
          <p:cNvPr id="22564" name="AutoShape 36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-651799">
            <a:off x="6781800" y="24384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10</a:t>
            </a:r>
          </a:p>
        </p:txBody>
      </p:sp>
      <p:sp>
        <p:nvSpPr>
          <p:cNvPr id="22565" name="AutoShape 37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663508">
            <a:off x="8077200" y="14478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9</a:t>
            </a:r>
          </a:p>
        </p:txBody>
      </p:sp>
      <p:sp>
        <p:nvSpPr>
          <p:cNvPr id="22566" name="AutoShape 38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-244951">
            <a:off x="152400" y="51054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790575"/>
            <a:ext cx="3800475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69" name="AutoShape 17"/>
          <p:cNvSpPr>
            <a:spLocks noChangeArrowheads="1"/>
          </p:cNvSpPr>
          <p:nvPr/>
        </p:nvSpPr>
        <p:spPr bwMode="auto">
          <a:xfrm>
            <a:off x="3810000" y="152400"/>
            <a:ext cx="1371600" cy="609600"/>
          </a:xfrm>
          <a:prstGeom prst="horizontalScroll">
            <a:avLst>
              <a:gd name="adj" fmla="val 12500"/>
            </a:avLst>
          </a:prstGeom>
          <a:solidFill>
            <a:srgbClr val="FB3C2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800" b="1"/>
              <a:t>14 - 9</a:t>
            </a:r>
          </a:p>
        </p:txBody>
      </p:sp>
      <p:sp>
        <p:nvSpPr>
          <p:cNvPr id="23570" name="AutoShape 18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663508">
            <a:off x="1371600" y="58674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7</a:t>
            </a:r>
          </a:p>
        </p:txBody>
      </p:sp>
      <p:sp>
        <p:nvSpPr>
          <p:cNvPr id="23572" name="AutoShape 20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663508">
            <a:off x="1219200" y="4572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23573" name="AutoShape 21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663508">
            <a:off x="1447800" y="24384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23574" name="AutoShape 22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-446696">
            <a:off x="152400" y="15240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23575" name="AutoShape 23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>
            <a:off x="152400" y="34290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23576" name="AutoShape 24">
            <a:hlinkClick r:id="" action="ppaction://hlinkshowjump?jump=nextslide">
              <a:snd r:embed="rId4" name="chimes.wav"/>
            </a:hlinkClick>
          </p:cNvPr>
          <p:cNvSpPr>
            <a:spLocks noChangeArrowheads="1"/>
          </p:cNvSpPr>
          <p:nvPr/>
        </p:nvSpPr>
        <p:spPr bwMode="auto">
          <a:xfrm rot="663508">
            <a:off x="1447800" y="43434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23577" name="AutoShape 25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-355963">
            <a:off x="6781800" y="7620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8</a:t>
            </a:r>
          </a:p>
        </p:txBody>
      </p:sp>
      <p:sp>
        <p:nvSpPr>
          <p:cNvPr id="23578" name="AutoShape 26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-241564">
            <a:off x="6629400" y="58674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14</a:t>
            </a:r>
          </a:p>
        </p:txBody>
      </p:sp>
      <p:sp>
        <p:nvSpPr>
          <p:cNvPr id="23579" name="AutoShape 27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663508">
            <a:off x="8077200" y="50292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13</a:t>
            </a:r>
          </a:p>
        </p:txBody>
      </p:sp>
      <p:sp>
        <p:nvSpPr>
          <p:cNvPr id="23580" name="AutoShape 28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-417975">
            <a:off x="6705600" y="41910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12</a:t>
            </a:r>
          </a:p>
        </p:txBody>
      </p:sp>
      <p:sp>
        <p:nvSpPr>
          <p:cNvPr id="23581" name="AutoShape 29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663508">
            <a:off x="8077200" y="32766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11</a:t>
            </a:r>
          </a:p>
        </p:txBody>
      </p:sp>
      <p:sp>
        <p:nvSpPr>
          <p:cNvPr id="23582" name="AutoShape 30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-651799">
            <a:off x="6781800" y="24384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10</a:t>
            </a:r>
          </a:p>
        </p:txBody>
      </p:sp>
      <p:sp>
        <p:nvSpPr>
          <p:cNvPr id="23583" name="AutoShape 31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663508">
            <a:off x="8077200" y="14478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9</a:t>
            </a:r>
          </a:p>
        </p:txBody>
      </p:sp>
      <p:sp>
        <p:nvSpPr>
          <p:cNvPr id="23584" name="AutoShape 32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-244951">
            <a:off x="152400" y="51054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790575"/>
            <a:ext cx="3800475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93" name="AutoShape 17"/>
          <p:cNvSpPr>
            <a:spLocks noChangeArrowheads="1"/>
          </p:cNvSpPr>
          <p:nvPr/>
        </p:nvSpPr>
        <p:spPr bwMode="auto">
          <a:xfrm>
            <a:off x="3810000" y="152400"/>
            <a:ext cx="1371600" cy="609600"/>
          </a:xfrm>
          <a:prstGeom prst="horizontalScroll">
            <a:avLst>
              <a:gd name="adj" fmla="val 12500"/>
            </a:avLst>
          </a:prstGeom>
          <a:solidFill>
            <a:srgbClr val="FB3C2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800" b="1"/>
              <a:t>7 + 2</a:t>
            </a:r>
          </a:p>
        </p:txBody>
      </p:sp>
      <p:sp>
        <p:nvSpPr>
          <p:cNvPr id="24594" name="AutoShape 18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663508">
            <a:off x="1371600" y="58674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7</a:t>
            </a:r>
          </a:p>
        </p:txBody>
      </p:sp>
      <p:sp>
        <p:nvSpPr>
          <p:cNvPr id="24596" name="AutoShape 20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663508">
            <a:off x="1219200" y="4572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24597" name="AutoShape 21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663508">
            <a:off x="1447800" y="24384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24598" name="AutoShape 22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-446696">
            <a:off x="152400" y="15240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24599" name="AutoShape 23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>
            <a:off x="152400" y="34290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24600" name="AutoShape 24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663508">
            <a:off x="1447800" y="43434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24601" name="AutoShape 25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-355963">
            <a:off x="6781800" y="7620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8</a:t>
            </a:r>
          </a:p>
        </p:txBody>
      </p:sp>
      <p:sp>
        <p:nvSpPr>
          <p:cNvPr id="24602" name="AutoShape 26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-241564">
            <a:off x="6629400" y="58674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14</a:t>
            </a:r>
          </a:p>
        </p:txBody>
      </p:sp>
      <p:sp>
        <p:nvSpPr>
          <p:cNvPr id="24603" name="AutoShape 27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663508">
            <a:off x="8077200" y="50292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13</a:t>
            </a:r>
          </a:p>
        </p:txBody>
      </p:sp>
      <p:sp>
        <p:nvSpPr>
          <p:cNvPr id="24604" name="AutoShape 28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-417975">
            <a:off x="6705600" y="41910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12</a:t>
            </a:r>
          </a:p>
        </p:txBody>
      </p:sp>
      <p:sp>
        <p:nvSpPr>
          <p:cNvPr id="24605" name="AutoShape 29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663508">
            <a:off x="8077200" y="32766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11</a:t>
            </a:r>
          </a:p>
        </p:txBody>
      </p:sp>
      <p:sp>
        <p:nvSpPr>
          <p:cNvPr id="24606" name="AutoShape 30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-651799">
            <a:off x="6781800" y="24384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10</a:t>
            </a:r>
          </a:p>
        </p:txBody>
      </p:sp>
      <p:sp>
        <p:nvSpPr>
          <p:cNvPr id="24607" name="AutoShape 31">
            <a:hlinkClick r:id="" action="ppaction://hlinkshowjump?jump=nextslide">
              <a:snd r:embed="rId4" name="chimes.wav"/>
            </a:hlinkClick>
          </p:cNvPr>
          <p:cNvSpPr>
            <a:spLocks noChangeArrowheads="1"/>
          </p:cNvSpPr>
          <p:nvPr/>
        </p:nvSpPr>
        <p:spPr bwMode="auto">
          <a:xfrm rot="663508">
            <a:off x="8077200" y="14478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9</a:t>
            </a:r>
          </a:p>
        </p:txBody>
      </p:sp>
      <p:sp>
        <p:nvSpPr>
          <p:cNvPr id="24608" name="AutoShape 32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-244951">
            <a:off x="152400" y="51054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790575"/>
            <a:ext cx="3800475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17" name="AutoShape 17"/>
          <p:cNvSpPr>
            <a:spLocks noChangeArrowheads="1"/>
          </p:cNvSpPr>
          <p:nvPr/>
        </p:nvSpPr>
        <p:spPr bwMode="auto">
          <a:xfrm>
            <a:off x="3810000" y="152400"/>
            <a:ext cx="1371600" cy="609600"/>
          </a:xfrm>
          <a:prstGeom prst="horizontalScroll">
            <a:avLst>
              <a:gd name="adj" fmla="val 12500"/>
            </a:avLst>
          </a:prstGeom>
          <a:solidFill>
            <a:srgbClr val="FB3C2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800" b="1"/>
              <a:t>8 - 5</a:t>
            </a:r>
          </a:p>
        </p:txBody>
      </p:sp>
      <p:sp>
        <p:nvSpPr>
          <p:cNvPr id="25618" name="AutoShape 18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663508">
            <a:off x="1371600" y="58674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7</a:t>
            </a:r>
          </a:p>
        </p:txBody>
      </p:sp>
      <p:sp>
        <p:nvSpPr>
          <p:cNvPr id="25620" name="AutoShape 20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663508">
            <a:off x="1219200" y="4572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25621" name="AutoShape 21">
            <a:hlinkClick r:id="" action="ppaction://hlinkshowjump?jump=nextslide">
              <a:snd r:embed="rId4" name="chimes.wav"/>
            </a:hlinkClick>
          </p:cNvPr>
          <p:cNvSpPr>
            <a:spLocks noChangeArrowheads="1"/>
          </p:cNvSpPr>
          <p:nvPr/>
        </p:nvSpPr>
        <p:spPr bwMode="auto">
          <a:xfrm rot="663508">
            <a:off x="1447800" y="24384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25622" name="AutoShape 22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-446696">
            <a:off x="152400" y="15240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25623" name="AutoShape 23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>
            <a:off x="152400" y="34290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25624" name="AutoShape 24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663508">
            <a:off x="1447800" y="43434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25625" name="AutoShape 25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-355963">
            <a:off x="6781800" y="7620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8</a:t>
            </a:r>
          </a:p>
        </p:txBody>
      </p:sp>
      <p:sp>
        <p:nvSpPr>
          <p:cNvPr id="25626" name="AutoShape 26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-241564">
            <a:off x="6629400" y="58674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14</a:t>
            </a:r>
          </a:p>
        </p:txBody>
      </p:sp>
      <p:sp>
        <p:nvSpPr>
          <p:cNvPr id="25627" name="AutoShape 27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663508">
            <a:off x="8077200" y="50292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13</a:t>
            </a:r>
          </a:p>
        </p:txBody>
      </p:sp>
      <p:sp>
        <p:nvSpPr>
          <p:cNvPr id="25628" name="AutoShape 28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-417975">
            <a:off x="6705600" y="41910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12</a:t>
            </a:r>
          </a:p>
        </p:txBody>
      </p:sp>
      <p:sp>
        <p:nvSpPr>
          <p:cNvPr id="25629" name="AutoShape 29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663508">
            <a:off x="8077200" y="32766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11</a:t>
            </a:r>
          </a:p>
        </p:txBody>
      </p:sp>
      <p:sp>
        <p:nvSpPr>
          <p:cNvPr id="25630" name="AutoShape 30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-651799">
            <a:off x="6781800" y="24384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10</a:t>
            </a:r>
          </a:p>
        </p:txBody>
      </p:sp>
      <p:sp>
        <p:nvSpPr>
          <p:cNvPr id="25631" name="AutoShape 31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663508">
            <a:off x="8077200" y="14478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9</a:t>
            </a:r>
          </a:p>
        </p:txBody>
      </p:sp>
      <p:sp>
        <p:nvSpPr>
          <p:cNvPr id="25632" name="AutoShape 32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-244951">
            <a:off x="152400" y="51054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790575"/>
            <a:ext cx="3800475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41" name="AutoShape 17"/>
          <p:cNvSpPr>
            <a:spLocks noChangeArrowheads="1"/>
          </p:cNvSpPr>
          <p:nvPr/>
        </p:nvSpPr>
        <p:spPr bwMode="auto">
          <a:xfrm>
            <a:off x="3810000" y="152400"/>
            <a:ext cx="1371600" cy="609600"/>
          </a:xfrm>
          <a:prstGeom prst="horizontalScroll">
            <a:avLst>
              <a:gd name="adj" fmla="val 12500"/>
            </a:avLst>
          </a:prstGeom>
          <a:solidFill>
            <a:srgbClr val="FB3C2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800" b="1"/>
              <a:t>3 + 10</a:t>
            </a:r>
          </a:p>
        </p:txBody>
      </p:sp>
      <p:sp>
        <p:nvSpPr>
          <p:cNvPr id="26642" name="AutoShape 18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663508">
            <a:off x="1371600" y="58674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7</a:t>
            </a:r>
          </a:p>
        </p:txBody>
      </p:sp>
      <p:sp>
        <p:nvSpPr>
          <p:cNvPr id="26644" name="AutoShape 20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663508">
            <a:off x="1219200" y="4572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26645" name="AutoShape 21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663508">
            <a:off x="1447800" y="24384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26646" name="AutoShape 22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-446696">
            <a:off x="152400" y="15240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26647" name="AutoShape 23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>
            <a:off x="152400" y="34290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26648" name="AutoShape 24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663508">
            <a:off x="1447800" y="43434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26649" name="AutoShape 25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-355963">
            <a:off x="6781800" y="7620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8</a:t>
            </a:r>
          </a:p>
        </p:txBody>
      </p:sp>
      <p:sp>
        <p:nvSpPr>
          <p:cNvPr id="26650" name="AutoShape 26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-241564">
            <a:off x="6629400" y="58674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14</a:t>
            </a:r>
          </a:p>
        </p:txBody>
      </p:sp>
      <p:sp>
        <p:nvSpPr>
          <p:cNvPr id="26651" name="AutoShape 27">
            <a:hlinkClick r:id="" action="ppaction://hlinkshowjump?jump=nextslide">
              <a:snd r:embed="rId4" name="chimes.wav"/>
            </a:hlinkClick>
          </p:cNvPr>
          <p:cNvSpPr>
            <a:spLocks noChangeArrowheads="1"/>
          </p:cNvSpPr>
          <p:nvPr/>
        </p:nvSpPr>
        <p:spPr bwMode="auto">
          <a:xfrm rot="663508">
            <a:off x="8077200" y="50292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13</a:t>
            </a:r>
          </a:p>
        </p:txBody>
      </p:sp>
      <p:sp>
        <p:nvSpPr>
          <p:cNvPr id="26652" name="AutoShape 28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-417975">
            <a:off x="6705600" y="41910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12</a:t>
            </a:r>
          </a:p>
        </p:txBody>
      </p:sp>
      <p:sp>
        <p:nvSpPr>
          <p:cNvPr id="26653" name="AutoShape 29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663508">
            <a:off x="8077200" y="32766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11</a:t>
            </a:r>
          </a:p>
        </p:txBody>
      </p:sp>
      <p:sp>
        <p:nvSpPr>
          <p:cNvPr id="26654" name="AutoShape 30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-651799">
            <a:off x="6781800" y="24384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10</a:t>
            </a:r>
          </a:p>
        </p:txBody>
      </p:sp>
      <p:sp>
        <p:nvSpPr>
          <p:cNvPr id="26655" name="AutoShape 31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663508">
            <a:off x="8077200" y="14478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9</a:t>
            </a:r>
          </a:p>
        </p:txBody>
      </p:sp>
      <p:sp>
        <p:nvSpPr>
          <p:cNvPr id="26656" name="AutoShape 32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-244951">
            <a:off x="152400" y="51054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790575"/>
            <a:ext cx="3800475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65" name="AutoShape 17"/>
          <p:cNvSpPr>
            <a:spLocks noChangeArrowheads="1"/>
          </p:cNvSpPr>
          <p:nvPr/>
        </p:nvSpPr>
        <p:spPr bwMode="auto">
          <a:xfrm>
            <a:off x="3810000" y="152400"/>
            <a:ext cx="1371600" cy="609600"/>
          </a:xfrm>
          <a:prstGeom prst="horizontalScroll">
            <a:avLst>
              <a:gd name="adj" fmla="val 12500"/>
            </a:avLst>
          </a:prstGeom>
          <a:solidFill>
            <a:srgbClr val="FB3C2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800" b="1"/>
              <a:t>11 - 9</a:t>
            </a:r>
          </a:p>
        </p:txBody>
      </p:sp>
      <p:sp>
        <p:nvSpPr>
          <p:cNvPr id="27666" name="AutoShape 18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663508">
            <a:off x="1371600" y="58674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7</a:t>
            </a:r>
          </a:p>
        </p:txBody>
      </p:sp>
      <p:sp>
        <p:nvSpPr>
          <p:cNvPr id="27668" name="AutoShape 20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663508">
            <a:off x="1219200" y="4572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27669" name="AutoShape 21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663508">
            <a:off x="1447800" y="24384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27670" name="AutoShape 22">
            <a:hlinkClick r:id="" action="ppaction://hlinkshowjump?jump=nextslide">
              <a:snd r:embed="rId4" name="chimes.wav"/>
            </a:hlinkClick>
          </p:cNvPr>
          <p:cNvSpPr>
            <a:spLocks noChangeArrowheads="1"/>
          </p:cNvSpPr>
          <p:nvPr/>
        </p:nvSpPr>
        <p:spPr bwMode="auto">
          <a:xfrm rot="-446696">
            <a:off x="152400" y="15240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27671" name="AutoShape 23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>
            <a:off x="152400" y="34290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27672" name="AutoShape 24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663508">
            <a:off x="1447800" y="43434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27673" name="AutoShape 25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-355963">
            <a:off x="6781800" y="7620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8</a:t>
            </a:r>
          </a:p>
        </p:txBody>
      </p:sp>
      <p:sp>
        <p:nvSpPr>
          <p:cNvPr id="27674" name="AutoShape 26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-241564">
            <a:off x="6629400" y="58674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14</a:t>
            </a:r>
          </a:p>
        </p:txBody>
      </p:sp>
      <p:sp>
        <p:nvSpPr>
          <p:cNvPr id="27675" name="AutoShape 27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663508">
            <a:off x="8077200" y="50292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13</a:t>
            </a:r>
          </a:p>
        </p:txBody>
      </p:sp>
      <p:sp>
        <p:nvSpPr>
          <p:cNvPr id="27676" name="AutoShape 28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-417975">
            <a:off x="6705600" y="41910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12</a:t>
            </a:r>
          </a:p>
        </p:txBody>
      </p:sp>
      <p:sp>
        <p:nvSpPr>
          <p:cNvPr id="27677" name="AutoShape 29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663508">
            <a:off x="8077200" y="32766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11</a:t>
            </a:r>
          </a:p>
        </p:txBody>
      </p:sp>
      <p:sp>
        <p:nvSpPr>
          <p:cNvPr id="27678" name="AutoShape 30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-651799">
            <a:off x="6781800" y="24384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10</a:t>
            </a:r>
          </a:p>
        </p:txBody>
      </p:sp>
      <p:sp>
        <p:nvSpPr>
          <p:cNvPr id="27679" name="AutoShape 31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663508">
            <a:off x="8077200" y="14478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9</a:t>
            </a:r>
          </a:p>
        </p:txBody>
      </p:sp>
      <p:sp>
        <p:nvSpPr>
          <p:cNvPr id="27680" name="AutoShape 32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-244951">
            <a:off x="152400" y="51054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рлсон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карлсон</Template>
  <TotalTime>0</TotalTime>
  <Words>288</Words>
  <Application>Microsoft Office PowerPoint</Application>
  <PresentationFormat>Экран (4:3)</PresentationFormat>
  <Paragraphs>224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Arial</vt:lpstr>
      <vt:lpstr>карлсон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Презентацию подготовила:    Ефимова Елена Александровна  Правила: ребенок должен найти правильный ответ на пример, щелкнув мышкой. Если ответ верный, то автоматически переходим к следующему слайду. В конце игры-раскраски картина «Карлсон» будет полностью разукрашен.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cp:lastPrinted>1601-01-01T00:00:00Z</cp:lastPrinted>
  <dcterms:created xsi:type="dcterms:W3CDTF">2016-11-16T08:39:21Z</dcterms:created>
  <dcterms:modified xsi:type="dcterms:W3CDTF">2016-11-16T08:39:59Z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