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65" r:id="rId3"/>
    <p:sldId id="266" r:id="rId4"/>
    <p:sldId id="257" r:id="rId5"/>
    <p:sldId id="258" r:id="rId6"/>
    <p:sldId id="273" r:id="rId7"/>
    <p:sldId id="261" r:id="rId8"/>
    <p:sldId id="271" r:id="rId9"/>
    <p:sldId id="267" r:id="rId10"/>
    <p:sldId id="263" r:id="rId11"/>
    <p:sldId id="272" r:id="rId12"/>
    <p:sldId id="268" r:id="rId13"/>
    <p:sldId id="284" r:id="rId14"/>
    <p:sldId id="269" r:id="rId15"/>
    <p:sldId id="283" r:id="rId16"/>
    <p:sldId id="285" r:id="rId17"/>
    <p:sldId id="28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78580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3" autoAdjust="0"/>
    <p:restoredTop sz="98696" autoAdjust="0"/>
  </p:normalViewPr>
  <p:slideViewPr>
    <p:cSldViewPr>
      <p:cViewPr>
        <p:scale>
          <a:sx n="100" d="100"/>
          <a:sy n="100" d="100"/>
        </p:scale>
        <p:origin x="-1074" y="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9" d="100"/>
          <a:sy n="69" d="100"/>
        </p:scale>
        <p:origin x="-3234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F23723-FFDE-4402-8F35-C3F7AF6153C2}" type="doc">
      <dgm:prSet loTypeId="urn:microsoft.com/office/officeart/2005/8/layout/pList2#1" loCatId="list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4E7AC99B-4FC3-493C-B4AC-E04C4C7178AE}">
      <dgm:prSet phldrT="[Текст]" custT="1"/>
      <dgm:spPr/>
      <dgm:t>
        <a:bodyPr/>
        <a:lstStyle/>
        <a:p>
          <a:r>
            <a:rPr lang="ru-RU" sz="1800" b="1" dirty="0" smtClean="0"/>
            <a:t>Наблюдения на прогулке, рассматривание альбома «Цветы»</a:t>
          </a:r>
          <a:endParaRPr lang="ru-RU" sz="1800" b="1" dirty="0"/>
        </a:p>
      </dgm:t>
    </dgm:pt>
    <dgm:pt modelId="{2DBF37A5-2687-420F-950C-6C16A318C56E}" type="parTrans" cxnId="{C6CC06BC-D3EA-4EC7-A003-92A426530887}">
      <dgm:prSet/>
      <dgm:spPr/>
      <dgm:t>
        <a:bodyPr/>
        <a:lstStyle/>
        <a:p>
          <a:endParaRPr lang="ru-RU"/>
        </a:p>
      </dgm:t>
    </dgm:pt>
    <dgm:pt modelId="{D1F33FFC-6C2C-42BF-B287-2FB3EEFD7915}" type="sibTrans" cxnId="{C6CC06BC-D3EA-4EC7-A003-92A426530887}">
      <dgm:prSet/>
      <dgm:spPr/>
      <dgm:t>
        <a:bodyPr/>
        <a:lstStyle/>
        <a:p>
          <a:endParaRPr lang="ru-RU"/>
        </a:p>
      </dgm:t>
    </dgm:pt>
    <dgm:pt modelId="{3BD7E035-6B50-4592-9616-C046EDDEE713}">
      <dgm:prSet phldrT="[Текст]" custT="1"/>
      <dgm:spPr/>
      <dgm:t>
        <a:bodyPr/>
        <a:lstStyle/>
        <a:p>
          <a:r>
            <a:rPr lang="ru-RU" sz="1800" b="1" dirty="0" smtClean="0"/>
            <a:t>Продуктивная деятельность: рисование «Одуванчик в траве», лепка «Солнышко на ножке», аппликация «Одуванчик распушился»</a:t>
          </a:r>
          <a:endParaRPr lang="ru-RU" sz="1800" b="1" dirty="0"/>
        </a:p>
      </dgm:t>
    </dgm:pt>
    <dgm:pt modelId="{6052D14B-66C5-49CD-AB5F-26D1E4EE0D98}" type="parTrans" cxnId="{349A7732-983B-417C-839C-68005E02048A}">
      <dgm:prSet/>
      <dgm:spPr/>
      <dgm:t>
        <a:bodyPr/>
        <a:lstStyle/>
        <a:p>
          <a:endParaRPr lang="ru-RU"/>
        </a:p>
      </dgm:t>
    </dgm:pt>
    <dgm:pt modelId="{03BD7E0B-6513-438F-92C1-851A795CBD94}" type="sibTrans" cxnId="{349A7732-983B-417C-839C-68005E02048A}">
      <dgm:prSet/>
      <dgm:spPr/>
      <dgm:t>
        <a:bodyPr/>
        <a:lstStyle/>
        <a:p>
          <a:endParaRPr lang="ru-RU"/>
        </a:p>
      </dgm:t>
    </dgm:pt>
    <dgm:pt modelId="{5C1BD41A-34B2-4336-BB1F-D36B727A0C46}">
      <dgm:prSet phldrT="[Текст]" custT="1"/>
      <dgm:spPr/>
      <dgm:t>
        <a:bodyPr/>
        <a:lstStyle/>
        <a:p>
          <a:r>
            <a:rPr lang="ru-RU" sz="1600" b="1" dirty="0" smtClean="0"/>
            <a:t>Просмотр мультфильма «Почему у одуванчика толстые щеки», </a:t>
          </a:r>
          <a:r>
            <a:rPr lang="ru-RU" sz="1600" b="1" dirty="0" err="1" smtClean="0"/>
            <a:t>видеоурока</a:t>
          </a:r>
          <a:r>
            <a:rPr lang="ru-RU" sz="1600" b="1" dirty="0" smtClean="0"/>
            <a:t> тетушки </a:t>
          </a:r>
          <a:r>
            <a:rPr lang="ru-RU" sz="1600" b="1" dirty="0" err="1" smtClean="0"/>
            <a:t>Совуньи</a:t>
          </a:r>
          <a:r>
            <a:rPr lang="ru-RU" sz="1600" b="1" dirty="0" smtClean="0"/>
            <a:t>, интерактивная игра « Собери цветок», презентация « О чем думает одуванчик»</a:t>
          </a:r>
          <a:endParaRPr lang="ru-RU" sz="1600" b="1" dirty="0"/>
        </a:p>
      </dgm:t>
    </dgm:pt>
    <dgm:pt modelId="{C243B1E1-6995-4F53-B5BA-8BF15C08C56F}" type="sibTrans" cxnId="{636237BA-8A80-4033-A798-08C2DA375D8A}">
      <dgm:prSet/>
      <dgm:spPr/>
      <dgm:t>
        <a:bodyPr/>
        <a:lstStyle/>
        <a:p>
          <a:endParaRPr lang="ru-RU"/>
        </a:p>
      </dgm:t>
    </dgm:pt>
    <dgm:pt modelId="{4C536CC5-C00E-4260-B748-4D36E01C5ACA}" type="parTrans" cxnId="{636237BA-8A80-4033-A798-08C2DA375D8A}">
      <dgm:prSet/>
      <dgm:spPr/>
      <dgm:t>
        <a:bodyPr/>
        <a:lstStyle/>
        <a:p>
          <a:endParaRPr lang="ru-RU"/>
        </a:p>
      </dgm:t>
    </dgm:pt>
    <dgm:pt modelId="{334F759F-6EED-4300-BB2F-553EC753C163}" type="pres">
      <dgm:prSet presAssocID="{0EF23723-FFDE-4402-8F35-C3F7AF6153C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E656A23-040C-4DB2-AB00-D33F8A2173DF}" type="pres">
      <dgm:prSet presAssocID="{0EF23723-FFDE-4402-8F35-C3F7AF6153C2}" presName="bkgdShp" presStyleLbl="alignAccFollowNode1" presStyleIdx="0" presStyleCnt="1" custLinFactNeighborX="4123" custLinFactNeighborY="8971"/>
      <dgm:spPr/>
      <dgm:t>
        <a:bodyPr/>
        <a:lstStyle/>
        <a:p>
          <a:endParaRPr lang="ru-RU"/>
        </a:p>
      </dgm:t>
    </dgm:pt>
    <dgm:pt modelId="{081A8EC3-A25D-4C4A-A5B1-4A6F6E4726A1}" type="pres">
      <dgm:prSet presAssocID="{0EF23723-FFDE-4402-8F35-C3F7AF6153C2}" presName="linComp" presStyleCnt="0"/>
      <dgm:spPr/>
      <dgm:t>
        <a:bodyPr/>
        <a:lstStyle/>
        <a:p>
          <a:endParaRPr lang="ru-RU"/>
        </a:p>
      </dgm:t>
    </dgm:pt>
    <dgm:pt modelId="{3B4451E7-31A7-44C2-A674-57FA50345070}" type="pres">
      <dgm:prSet presAssocID="{5C1BD41A-34B2-4336-BB1F-D36B727A0C46}" presName="compNode" presStyleCnt="0"/>
      <dgm:spPr/>
      <dgm:t>
        <a:bodyPr/>
        <a:lstStyle/>
        <a:p>
          <a:endParaRPr lang="ru-RU"/>
        </a:p>
      </dgm:t>
    </dgm:pt>
    <dgm:pt modelId="{2177AF74-DC79-4CB3-B479-FC7C32C6A7D5}" type="pres">
      <dgm:prSet presAssocID="{5C1BD41A-34B2-4336-BB1F-D36B727A0C4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790A5B-7BCC-4B5C-92E0-9AAE33BE8128}" type="pres">
      <dgm:prSet presAssocID="{5C1BD41A-34B2-4336-BB1F-D36B727A0C46}" presName="invisiNode" presStyleLbl="node1" presStyleIdx="0" presStyleCnt="3"/>
      <dgm:spPr/>
      <dgm:t>
        <a:bodyPr/>
        <a:lstStyle/>
        <a:p>
          <a:endParaRPr lang="ru-RU"/>
        </a:p>
      </dgm:t>
    </dgm:pt>
    <dgm:pt modelId="{3186F4DC-0736-4EA1-87F5-E8154C4A441C}" type="pres">
      <dgm:prSet presAssocID="{5C1BD41A-34B2-4336-BB1F-D36B727A0C46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2F8F84A-2589-4B68-BA96-BC27AAE808A7}" type="pres">
      <dgm:prSet presAssocID="{C243B1E1-6995-4F53-B5BA-8BF15C08C56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912022E-DE48-421C-BD3A-DDFD8719EBE7}" type="pres">
      <dgm:prSet presAssocID="{4E7AC99B-4FC3-493C-B4AC-E04C4C7178AE}" presName="compNode" presStyleCnt="0"/>
      <dgm:spPr/>
      <dgm:t>
        <a:bodyPr/>
        <a:lstStyle/>
        <a:p>
          <a:endParaRPr lang="ru-RU"/>
        </a:p>
      </dgm:t>
    </dgm:pt>
    <dgm:pt modelId="{100377EA-6E19-4336-A291-EF8C0F99DFEF}" type="pres">
      <dgm:prSet presAssocID="{4E7AC99B-4FC3-493C-B4AC-E04C4C7178A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97448B-83FD-4AD6-9D28-CC3EF7746E87}" type="pres">
      <dgm:prSet presAssocID="{4E7AC99B-4FC3-493C-B4AC-E04C4C7178AE}" presName="invisiNode" presStyleLbl="node1" presStyleIdx="1" presStyleCnt="3"/>
      <dgm:spPr/>
      <dgm:t>
        <a:bodyPr/>
        <a:lstStyle/>
        <a:p>
          <a:endParaRPr lang="ru-RU"/>
        </a:p>
      </dgm:t>
    </dgm:pt>
    <dgm:pt modelId="{F3759439-6B91-4AB0-B689-0093F929CB49}" type="pres">
      <dgm:prSet presAssocID="{4E7AC99B-4FC3-493C-B4AC-E04C4C7178AE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483B973-3FD8-445D-A1CE-CA6E8CDA9319}" type="pres">
      <dgm:prSet presAssocID="{D1F33FFC-6C2C-42BF-B287-2FB3EEFD791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4E4537B-2AD4-4C68-91C7-9584B3746405}" type="pres">
      <dgm:prSet presAssocID="{3BD7E035-6B50-4592-9616-C046EDDEE713}" presName="compNode" presStyleCnt="0"/>
      <dgm:spPr/>
      <dgm:t>
        <a:bodyPr/>
        <a:lstStyle/>
        <a:p>
          <a:endParaRPr lang="ru-RU"/>
        </a:p>
      </dgm:t>
    </dgm:pt>
    <dgm:pt modelId="{BDC0EDE6-B603-43F3-9949-E5DE29F96E08}" type="pres">
      <dgm:prSet presAssocID="{3BD7E035-6B50-4592-9616-C046EDDEE71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426E9-E7C9-4697-BD60-0D05A111076F}" type="pres">
      <dgm:prSet presAssocID="{3BD7E035-6B50-4592-9616-C046EDDEE713}" presName="invisiNode" presStyleLbl="node1" presStyleIdx="2" presStyleCnt="3"/>
      <dgm:spPr/>
      <dgm:t>
        <a:bodyPr/>
        <a:lstStyle/>
        <a:p>
          <a:endParaRPr lang="ru-RU"/>
        </a:p>
      </dgm:t>
    </dgm:pt>
    <dgm:pt modelId="{81F83104-790B-460B-A1AB-F3AD54476B20}" type="pres">
      <dgm:prSet presAssocID="{3BD7E035-6B50-4592-9616-C046EDDEE713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349A7732-983B-417C-839C-68005E02048A}" srcId="{0EF23723-FFDE-4402-8F35-C3F7AF6153C2}" destId="{3BD7E035-6B50-4592-9616-C046EDDEE713}" srcOrd="2" destOrd="0" parTransId="{6052D14B-66C5-49CD-AB5F-26D1E4EE0D98}" sibTransId="{03BD7E0B-6513-438F-92C1-851A795CBD94}"/>
    <dgm:cxn modelId="{4BF4C613-AE56-468A-9A06-C46B7891BB3B}" type="presOf" srcId="{5C1BD41A-34B2-4336-BB1F-D36B727A0C46}" destId="{2177AF74-DC79-4CB3-B479-FC7C32C6A7D5}" srcOrd="0" destOrd="0" presId="urn:microsoft.com/office/officeart/2005/8/layout/pList2#1"/>
    <dgm:cxn modelId="{11F4733F-56E0-4126-AF8C-A10BB56AE115}" type="presOf" srcId="{0EF23723-FFDE-4402-8F35-C3F7AF6153C2}" destId="{334F759F-6EED-4300-BB2F-553EC753C163}" srcOrd="0" destOrd="0" presId="urn:microsoft.com/office/officeart/2005/8/layout/pList2#1"/>
    <dgm:cxn modelId="{F42F6081-D21C-404C-B5EF-931BEA594C9C}" type="presOf" srcId="{D1F33FFC-6C2C-42BF-B287-2FB3EEFD7915}" destId="{3483B973-3FD8-445D-A1CE-CA6E8CDA9319}" srcOrd="0" destOrd="0" presId="urn:microsoft.com/office/officeart/2005/8/layout/pList2#1"/>
    <dgm:cxn modelId="{6D2D450D-C891-4D52-A36F-4B1573A79E89}" type="presOf" srcId="{C243B1E1-6995-4F53-B5BA-8BF15C08C56F}" destId="{52F8F84A-2589-4B68-BA96-BC27AAE808A7}" srcOrd="0" destOrd="0" presId="urn:microsoft.com/office/officeart/2005/8/layout/pList2#1"/>
    <dgm:cxn modelId="{D49A1839-E8DD-4E78-9961-D22AAE6D7944}" type="presOf" srcId="{3BD7E035-6B50-4592-9616-C046EDDEE713}" destId="{BDC0EDE6-B603-43F3-9949-E5DE29F96E08}" srcOrd="0" destOrd="0" presId="urn:microsoft.com/office/officeart/2005/8/layout/pList2#1"/>
    <dgm:cxn modelId="{636237BA-8A80-4033-A798-08C2DA375D8A}" srcId="{0EF23723-FFDE-4402-8F35-C3F7AF6153C2}" destId="{5C1BD41A-34B2-4336-BB1F-D36B727A0C46}" srcOrd="0" destOrd="0" parTransId="{4C536CC5-C00E-4260-B748-4D36E01C5ACA}" sibTransId="{C243B1E1-6995-4F53-B5BA-8BF15C08C56F}"/>
    <dgm:cxn modelId="{82683608-5990-4827-A859-AB6A18118DBB}" type="presOf" srcId="{4E7AC99B-4FC3-493C-B4AC-E04C4C7178AE}" destId="{100377EA-6E19-4336-A291-EF8C0F99DFEF}" srcOrd="0" destOrd="0" presId="urn:microsoft.com/office/officeart/2005/8/layout/pList2#1"/>
    <dgm:cxn modelId="{C6CC06BC-D3EA-4EC7-A003-92A426530887}" srcId="{0EF23723-FFDE-4402-8F35-C3F7AF6153C2}" destId="{4E7AC99B-4FC3-493C-B4AC-E04C4C7178AE}" srcOrd="1" destOrd="0" parTransId="{2DBF37A5-2687-420F-950C-6C16A318C56E}" sibTransId="{D1F33FFC-6C2C-42BF-B287-2FB3EEFD7915}"/>
    <dgm:cxn modelId="{2C22E3EA-B9BF-446A-A612-164D39E485D7}" type="presParOf" srcId="{334F759F-6EED-4300-BB2F-553EC753C163}" destId="{6E656A23-040C-4DB2-AB00-D33F8A2173DF}" srcOrd="0" destOrd="0" presId="urn:microsoft.com/office/officeart/2005/8/layout/pList2#1"/>
    <dgm:cxn modelId="{44F3D35E-A86C-4338-B660-2679D3D171DD}" type="presParOf" srcId="{334F759F-6EED-4300-BB2F-553EC753C163}" destId="{081A8EC3-A25D-4C4A-A5B1-4A6F6E4726A1}" srcOrd="1" destOrd="0" presId="urn:microsoft.com/office/officeart/2005/8/layout/pList2#1"/>
    <dgm:cxn modelId="{7A973D30-94D2-44B1-905A-D393BBAB7F47}" type="presParOf" srcId="{081A8EC3-A25D-4C4A-A5B1-4A6F6E4726A1}" destId="{3B4451E7-31A7-44C2-A674-57FA50345070}" srcOrd="0" destOrd="0" presId="urn:microsoft.com/office/officeart/2005/8/layout/pList2#1"/>
    <dgm:cxn modelId="{75D72967-C0CC-4179-86CD-0C51BE8A023D}" type="presParOf" srcId="{3B4451E7-31A7-44C2-A674-57FA50345070}" destId="{2177AF74-DC79-4CB3-B479-FC7C32C6A7D5}" srcOrd="0" destOrd="0" presId="urn:microsoft.com/office/officeart/2005/8/layout/pList2#1"/>
    <dgm:cxn modelId="{ACA08122-F50E-404A-AE89-AB8DFE70D115}" type="presParOf" srcId="{3B4451E7-31A7-44C2-A674-57FA50345070}" destId="{E1790A5B-7BCC-4B5C-92E0-9AAE33BE8128}" srcOrd="1" destOrd="0" presId="urn:microsoft.com/office/officeart/2005/8/layout/pList2#1"/>
    <dgm:cxn modelId="{AB5F4E9C-E83F-4037-8F74-8E02B756626B}" type="presParOf" srcId="{3B4451E7-31A7-44C2-A674-57FA50345070}" destId="{3186F4DC-0736-4EA1-87F5-E8154C4A441C}" srcOrd="2" destOrd="0" presId="urn:microsoft.com/office/officeart/2005/8/layout/pList2#1"/>
    <dgm:cxn modelId="{D92A633F-1B0A-4DB6-B42A-071A70425AC4}" type="presParOf" srcId="{081A8EC3-A25D-4C4A-A5B1-4A6F6E4726A1}" destId="{52F8F84A-2589-4B68-BA96-BC27AAE808A7}" srcOrd="1" destOrd="0" presId="urn:microsoft.com/office/officeart/2005/8/layout/pList2#1"/>
    <dgm:cxn modelId="{A74662C4-70A4-4C62-B972-4C3EA451F506}" type="presParOf" srcId="{081A8EC3-A25D-4C4A-A5B1-4A6F6E4726A1}" destId="{D912022E-DE48-421C-BD3A-DDFD8719EBE7}" srcOrd="2" destOrd="0" presId="urn:microsoft.com/office/officeart/2005/8/layout/pList2#1"/>
    <dgm:cxn modelId="{5533620E-199B-4A18-8AC8-1DD3889DC0BC}" type="presParOf" srcId="{D912022E-DE48-421C-BD3A-DDFD8719EBE7}" destId="{100377EA-6E19-4336-A291-EF8C0F99DFEF}" srcOrd="0" destOrd="0" presId="urn:microsoft.com/office/officeart/2005/8/layout/pList2#1"/>
    <dgm:cxn modelId="{8C24D8D4-F99A-4C72-85E6-038A974FEB75}" type="presParOf" srcId="{D912022E-DE48-421C-BD3A-DDFD8719EBE7}" destId="{2A97448B-83FD-4AD6-9D28-CC3EF7746E87}" srcOrd="1" destOrd="0" presId="urn:microsoft.com/office/officeart/2005/8/layout/pList2#1"/>
    <dgm:cxn modelId="{CA2AADDC-82B5-47B5-859E-98833E7CB607}" type="presParOf" srcId="{D912022E-DE48-421C-BD3A-DDFD8719EBE7}" destId="{F3759439-6B91-4AB0-B689-0093F929CB49}" srcOrd="2" destOrd="0" presId="urn:microsoft.com/office/officeart/2005/8/layout/pList2#1"/>
    <dgm:cxn modelId="{E331A398-CA18-43F8-B8CE-7E528A36FD2F}" type="presParOf" srcId="{081A8EC3-A25D-4C4A-A5B1-4A6F6E4726A1}" destId="{3483B973-3FD8-445D-A1CE-CA6E8CDA9319}" srcOrd="3" destOrd="0" presId="urn:microsoft.com/office/officeart/2005/8/layout/pList2#1"/>
    <dgm:cxn modelId="{8A1ABAEE-1A12-4C52-910F-AF9DF4A5B076}" type="presParOf" srcId="{081A8EC3-A25D-4C4A-A5B1-4A6F6E4726A1}" destId="{B4E4537B-2AD4-4C68-91C7-9584B3746405}" srcOrd="4" destOrd="0" presId="urn:microsoft.com/office/officeart/2005/8/layout/pList2#1"/>
    <dgm:cxn modelId="{8266A0BC-0648-4B43-8139-54A007CB410C}" type="presParOf" srcId="{B4E4537B-2AD4-4C68-91C7-9584B3746405}" destId="{BDC0EDE6-B603-43F3-9949-E5DE29F96E08}" srcOrd="0" destOrd="0" presId="urn:microsoft.com/office/officeart/2005/8/layout/pList2#1"/>
    <dgm:cxn modelId="{42784713-9EE2-4776-845A-FCE8F2E0999B}" type="presParOf" srcId="{B4E4537B-2AD4-4C68-91C7-9584B3746405}" destId="{4D2426E9-E7C9-4697-BD60-0D05A111076F}" srcOrd="1" destOrd="0" presId="urn:microsoft.com/office/officeart/2005/8/layout/pList2#1"/>
    <dgm:cxn modelId="{39DEC29F-8FB3-49F3-BFA2-2FA08FD54FB3}" type="presParOf" srcId="{B4E4537B-2AD4-4C68-91C7-9584B3746405}" destId="{81F83104-790B-460B-A1AB-F3AD54476B20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E656A23-040C-4DB2-AB00-D33F8A2173DF}">
      <dsp:nvSpPr>
        <dsp:cNvPr id="0" name=""/>
        <dsp:cNvSpPr/>
      </dsp:nvSpPr>
      <dsp:spPr>
        <a:xfrm>
          <a:off x="0" y="247088"/>
          <a:ext cx="7992888" cy="2754306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86F4DC-0736-4EA1-87F5-E8154C4A441C}">
      <dsp:nvSpPr>
        <dsp:cNvPr id="0" name=""/>
        <dsp:cNvSpPr/>
      </dsp:nvSpPr>
      <dsp:spPr>
        <a:xfrm>
          <a:off x="239786" y="367240"/>
          <a:ext cx="2347910" cy="201982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77AF74-DC79-4CB3-B479-FC7C32C6A7D5}">
      <dsp:nvSpPr>
        <dsp:cNvPr id="0" name=""/>
        <dsp:cNvSpPr/>
      </dsp:nvSpPr>
      <dsp:spPr>
        <a:xfrm rot="10800000">
          <a:off x="239786" y="2754305"/>
          <a:ext cx="2347910" cy="3366374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Просмотр мультфильма «Почему у одуванчика толстые щеки», </a:t>
          </a:r>
          <a:r>
            <a:rPr lang="ru-RU" sz="1600" b="1" kern="1200" dirty="0" err="1" smtClean="0"/>
            <a:t>видеоурока</a:t>
          </a:r>
          <a:r>
            <a:rPr lang="ru-RU" sz="1600" b="1" kern="1200" dirty="0" smtClean="0"/>
            <a:t> тетушки </a:t>
          </a:r>
          <a:r>
            <a:rPr lang="ru-RU" sz="1600" b="1" kern="1200" dirty="0" err="1" smtClean="0"/>
            <a:t>Совуньи</a:t>
          </a:r>
          <a:r>
            <a:rPr lang="ru-RU" sz="1600" b="1" kern="1200" dirty="0" smtClean="0"/>
            <a:t>, интерактивная игра « Собери цветок», презентация « О чем думает одуванчик»</a:t>
          </a:r>
          <a:endParaRPr lang="ru-RU" sz="1600" b="1" kern="1200" dirty="0"/>
        </a:p>
      </dsp:txBody>
      <dsp:txXfrm rot="10800000">
        <a:off x="239786" y="2754305"/>
        <a:ext cx="2347910" cy="3366374"/>
      </dsp:txXfrm>
    </dsp:sp>
    <dsp:sp modelId="{F3759439-6B91-4AB0-B689-0093F929CB49}">
      <dsp:nvSpPr>
        <dsp:cNvPr id="0" name=""/>
        <dsp:cNvSpPr/>
      </dsp:nvSpPr>
      <dsp:spPr>
        <a:xfrm>
          <a:off x="2822488" y="367240"/>
          <a:ext cx="2347910" cy="201982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0377EA-6E19-4336-A291-EF8C0F99DFEF}">
      <dsp:nvSpPr>
        <dsp:cNvPr id="0" name=""/>
        <dsp:cNvSpPr/>
      </dsp:nvSpPr>
      <dsp:spPr>
        <a:xfrm rot="10800000">
          <a:off x="2822488" y="2754305"/>
          <a:ext cx="2347910" cy="3366374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-1759972"/>
            <a:satOff val="-18065"/>
            <a:lumOff val="755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Наблюдения на прогулке, рассматривание альбома «Цветы»</a:t>
          </a:r>
          <a:endParaRPr lang="ru-RU" sz="1800" b="1" kern="1200" dirty="0"/>
        </a:p>
      </dsp:txBody>
      <dsp:txXfrm rot="10800000">
        <a:off x="2822488" y="2754305"/>
        <a:ext cx="2347910" cy="3366374"/>
      </dsp:txXfrm>
    </dsp:sp>
    <dsp:sp modelId="{81F83104-790B-460B-A1AB-F3AD54476B20}">
      <dsp:nvSpPr>
        <dsp:cNvPr id="0" name=""/>
        <dsp:cNvSpPr/>
      </dsp:nvSpPr>
      <dsp:spPr>
        <a:xfrm>
          <a:off x="5405190" y="367240"/>
          <a:ext cx="2347910" cy="201982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C0EDE6-B603-43F3-9949-E5DE29F96E08}">
      <dsp:nvSpPr>
        <dsp:cNvPr id="0" name=""/>
        <dsp:cNvSpPr/>
      </dsp:nvSpPr>
      <dsp:spPr>
        <a:xfrm rot="10800000">
          <a:off x="5405190" y="2754305"/>
          <a:ext cx="2347910" cy="3366374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-3519944"/>
            <a:satOff val="-36129"/>
            <a:lumOff val="15099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Продуктивная деятельность: рисование «Одуванчик в траве», лепка «Солнышко на ножке», аппликация «Одуванчик распушился»</a:t>
          </a:r>
          <a:endParaRPr lang="ru-RU" sz="1800" b="1" kern="1200" dirty="0"/>
        </a:p>
      </dsp:txBody>
      <dsp:txXfrm rot="10800000">
        <a:off x="5405190" y="2754305"/>
        <a:ext cx="2347910" cy="33663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42E2C9-3C9B-4656-BE6F-B12F36DE5B69}" type="datetimeFigureOut">
              <a:rPr lang="ru-RU" smtClean="0"/>
              <a:pPr/>
              <a:t>21.06.2017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7B6A4-7EDF-4289-B1F0-DAC20FC930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2325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7B6A4-7EDF-4289-B1F0-DAC20FC930AE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7B6A4-7EDF-4289-B1F0-DAC20FC930AE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7B6A4-7EDF-4289-B1F0-DAC20FC930AE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21.06.2017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gif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85728"/>
            <a:ext cx="8061520" cy="622992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effectLst/>
              </a:rPr>
              <a:t>Муниципальное бюджетное дошкольное образовательное упреждение</a:t>
            </a:r>
            <a:br>
              <a:rPr lang="ru-RU" sz="2000" dirty="0" smtClean="0">
                <a:solidFill>
                  <a:srgbClr val="FF0000"/>
                </a:solidFill>
                <a:effectLst/>
              </a:rPr>
            </a:br>
            <a:r>
              <a:rPr lang="ru-RU" sz="2000" dirty="0" smtClean="0">
                <a:solidFill>
                  <a:srgbClr val="FF0000"/>
                </a:solidFill>
                <a:effectLst/>
              </a:rPr>
              <a:t>Цент развития ребенка № 5 «Мир детства»</a:t>
            </a:r>
            <a:endParaRPr lang="ru-RU" sz="2000" dirty="0">
              <a:solidFill>
                <a:srgbClr val="FF0000"/>
              </a:solidFill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2492896"/>
            <a:ext cx="7848872" cy="367240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Экологический проект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«Облачко на ножке»</a:t>
            </a:r>
          </a:p>
          <a:p>
            <a:pPr algn="ctr"/>
            <a:endParaRPr lang="ru-RU" sz="2400" b="1" dirty="0" smtClean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endParaRPr lang="ru-RU" sz="2400" b="1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                              </a:t>
            </a:r>
            <a:r>
              <a:rPr lang="ru-RU" sz="1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Выполнила воспитатель</a:t>
            </a:r>
          </a:p>
          <a:p>
            <a:pPr algn="ctr"/>
            <a:r>
              <a:rPr lang="ru-RU" sz="1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                                            2 категории: Шумилина Г.В.</a:t>
            </a:r>
          </a:p>
          <a:p>
            <a:pPr algn="ctr"/>
            <a:endParaRPr lang="ru-RU" sz="1800" b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endParaRPr lang="ru-RU" sz="1800" b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Тула 2017 г</a:t>
            </a:r>
          </a:p>
          <a:p>
            <a:pPr algn="ctr"/>
            <a:endParaRPr lang="ru-RU" sz="2400" b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4581128"/>
            <a:ext cx="1944216" cy="19442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5856" y="404664"/>
            <a:ext cx="2765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Выводы: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536" y="866329"/>
            <a:ext cx="79792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: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В результате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проделанной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работы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есть положительные результаты: дети, наблюдая за ростом растений, рассуждали, делали самостоятельные выводы, видели их постепенный рост и зарисовывали в дневнике наблюдений.</a:t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Дети учились практическим действиям по охране природы, у детей появилось желание общаться с природой и отражать свои впечатления через различные виды деятельности.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4925" y="3670281"/>
            <a:ext cx="4067944" cy="302553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1043608" y="404664"/>
            <a:ext cx="7259144" cy="432048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Игровая деятельность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980728"/>
            <a:ext cx="4536504" cy="360040"/>
          </a:xfrm>
        </p:spPr>
        <p:txBody>
          <a:bodyPr>
            <a:normAutofit lnSpcReduction="10000"/>
          </a:bodyPr>
          <a:lstStyle/>
          <a:p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</a:rPr>
              <a:t>Дидактическая игра «Собери цветок»</a:t>
            </a:r>
            <a:endParaRPr lang="ru-RU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6" name="Picture 2" descr="G:\DCIM\101MSDCF\DSC039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357299"/>
            <a:ext cx="3643338" cy="2428892"/>
          </a:xfrm>
          <a:prstGeom prst="rect">
            <a:avLst/>
          </a:prstGeom>
          <a:noFill/>
        </p:spPr>
      </p:pic>
      <p:pic>
        <p:nvPicPr>
          <p:cNvPr id="1027" name="Picture 3" descr="G:\DCIM\101MSDCF\DSC039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929066"/>
            <a:ext cx="3643338" cy="2446752"/>
          </a:xfrm>
          <a:prstGeom prst="rect">
            <a:avLst/>
          </a:prstGeom>
          <a:noFill/>
        </p:spPr>
      </p:pic>
      <p:pic>
        <p:nvPicPr>
          <p:cNvPr id="1028" name="Picture 4" descr="G:\DCIM\101MSDCF\DSC039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1000108"/>
            <a:ext cx="3286148" cy="2571768"/>
          </a:xfrm>
          <a:prstGeom prst="rect">
            <a:avLst/>
          </a:prstGeom>
          <a:noFill/>
        </p:spPr>
      </p:pic>
      <p:pic>
        <p:nvPicPr>
          <p:cNvPr id="1030" name="Picture 6" descr="C:\Users\User\Desktop\pchelka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5206" y="4214818"/>
            <a:ext cx="1714500" cy="9286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5995984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6696744" cy="576064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Работа с родителями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584" y="1124744"/>
            <a:ext cx="7518004" cy="2808312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Памятка для родителей «О пользе одуванчика».</a:t>
            </a:r>
          </a:p>
          <a:p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Творческое задание – выполнить с детьми поделку</a:t>
            </a:r>
          </a:p>
          <a:p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Родительское собрание в форме круглого стола «Экологическое воспитание младших дошкольников)». Цель собрания: познакомить родителей с запланированными целями задачами по экологическому проекту</a:t>
            </a:r>
            <a:br>
              <a:rPr lang="ru-RU" sz="18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Проведение 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консультаций для родителей: «Познавательное развитие детей», «Как знакомить детей с окружающим миром».</a:t>
            </a:r>
            <a:br>
              <a:rPr lang="ru-RU" sz="18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</a:br>
            <a:endParaRPr lang="ru-RU" sz="18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4188118"/>
            <a:ext cx="3347864" cy="25108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4221088"/>
            <a:ext cx="3333584" cy="25001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05800" cy="1571612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В заключении проекта была проведена тематическая выставка поделок</a:t>
            </a:r>
            <a:br>
              <a:rPr lang="ru-RU" sz="3600" dirty="0" smtClean="0"/>
            </a:br>
            <a:r>
              <a:rPr lang="ru-RU" sz="3600" dirty="0" smtClean="0"/>
              <a:t> «Облачко на ножке»</a:t>
            </a:r>
            <a:endParaRPr lang="ru-RU" sz="3600" dirty="0"/>
          </a:p>
        </p:txBody>
      </p:sp>
      <p:pic>
        <p:nvPicPr>
          <p:cNvPr id="1026" name="Picture 2" descr="F:\Фото одуванчики\DSC039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857364"/>
            <a:ext cx="5286412" cy="4336187"/>
          </a:xfrm>
          <a:prstGeom prst="cloud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692696"/>
            <a:ext cx="6468210" cy="48511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23528" y="5949280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ВЫСТАВКА «Облачко на ножке»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305800" cy="114300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Просмотр мультфильма </a:t>
            </a:r>
            <a:br>
              <a:rPr lang="ru-RU" sz="3600" dirty="0" smtClean="0"/>
            </a:br>
            <a:r>
              <a:rPr lang="ru-RU" sz="3600" dirty="0" smtClean="0"/>
              <a:t>«История жизни одного одуванчика»</a:t>
            </a:r>
            <a:endParaRPr lang="ru-RU" sz="3600" dirty="0"/>
          </a:p>
        </p:txBody>
      </p:sp>
      <p:pic>
        <p:nvPicPr>
          <p:cNvPr id="2050" name="Picture 2" descr="F:\Фото одуванчики\DSC039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785926"/>
            <a:ext cx="4357718" cy="3000396"/>
          </a:xfrm>
          <a:prstGeom prst="rect">
            <a:avLst/>
          </a:prstGeom>
          <a:noFill/>
        </p:spPr>
      </p:pic>
      <p:pic>
        <p:nvPicPr>
          <p:cNvPr id="2051" name="Picture 3" descr="F:\Фото одуванчики\DSC039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571612"/>
            <a:ext cx="3786214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305800" cy="1000132"/>
          </a:xfrm>
        </p:spPr>
        <p:txBody>
          <a:bodyPr/>
          <a:lstStyle/>
          <a:p>
            <a:pPr algn="ctr"/>
            <a:r>
              <a:rPr lang="ru-RU" dirty="0" smtClean="0"/>
              <a:t>Наблюдение на прогулке</a:t>
            </a:r>
            <a:endParaRPr lang="ru-RU" dirty="0"/>
          </a:p>
        </p:txBody>
      </p:sp>
      <p:pic>
        <p:nvPicPr>
          <p:cNvPr id="1026" name="Picture 2" descr="F:\Фото одуванчики\20170422_1906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1500174"/>
            <a:ext cx="2286016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F:\Фото одуванчики\20170422_1906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500174"/>
            <a:ext cx="2500330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F:\Фото одуванчики\20170422_1906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92091" y="1500174"/>
            <a:ext cx="2223247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F:\Фото одуванчики\20170420_1056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071942"/>
            <a:ext cx="2359758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F:\Фото одуванчики\20170413_1103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3929066"/>
            <a:ext cx="2509838" cy="2509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786050" y="3929066"/>
            <a:ext cx="29289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Уронило солнце лучик золотой,</a:t>
            </a:r>
          </a:p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Вырос одуванчик первый, молодой.</a:t>
            </a:r>
          </a:p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него чудесный золотистый цвет.</a:t>
            </a:r>
          </a:p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 большого солнца маленький портрет.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498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34604" y="261748"/>
            <a:ext cx="3827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itchFamily="2" charset="-79"/>
              </a:rPr>
              <a:t>Паспорт проекта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  <a:cs typeface="Aharoni" pitchFamily="2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852827"/>
            <a:ext cx="5501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Продолжительность проекта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Краткосрочный_2 недели</a:t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Срок реализации –Май -2017г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2806935"/>
            <a:ext cx="6990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Участники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проекта: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воспитатели, дети младшей группы,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родители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24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</a:b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866329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Тип проекта:</a:t>
            </a:r>
          </a:p>
          <a:p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Исследовательско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–творческий, групповой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4293096"/>
            <a:ext cx="2448272" cy="28578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54202" y="615071"/>
            <a:ext cx="1907645" cy="28903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39752" y="3554432"/>
            <a:ext cx="60486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Интеграция образовательных областей: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Познавательное развитие.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Речевое развитие.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Социально – коммуникативное развитие.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Художественно – эстетическое развитие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.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27784" y="357166"/>
            <a:ext cx="4644550" cy="695570"/>
          </a:xfrm>
        </p:spPr>
        <p:txBody>
          <a:bodyPr/>
          <a:lstStyle/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Актуальность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83568" y="1268760"/>
            <a:ext cx="7619184" cy="2945616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Тема проекта выбрана в связи с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недостаточными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знаниями детей младшей группы о растительных объектах. 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Одуванчик – доступный пример для изучения особенностей строения, роста, развития и размножения растений. Объем и занимательность информации интересны и понятны детям младшего дошкольного возраста, позволяют формировать элементарные экологические представления.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729" y="4438395"/>
            <a:ext cx="2084071" cy="22092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4248" y="4892584"/>
            <a:ext cx="2040784" cy="17550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4104456" cy="792088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Цель проекта: 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412776"/>
            <a:ext cx="5544616" cy="28016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Изучение детьми растительных объектов природы (одуванчиков) во взаимосвязи со средой обитания, формирование элементарных экологических представлений и грамотного поведения в природе.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4168" y="194085"/>
            <a:ext cx="3059832" cy="2578313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04664"/>
            <a:ext cx="6971112" cy="57606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/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/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Задачи проекта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124744"/>
            <a:ext cx="8640960" cy="3590140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Образовательные:</a:t>
            </a:r>
          </a:p>
          <a:p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Формировать знание о строении растений (на примере одуванчика), дать представление о тесной взаимосвязи растительных объектов с различными экологическими факторами.</a:t>
            </a:r>
          </a:p>
          <a:p>
            <a:r>
              <a:rPr lang="ru-RU" sz="1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Развивающие:</a:t>
            </a:r>
          </a:p>
          <a:p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Развивать у детей познавательную активность, устойчивый интерес к изучению объектов растительного мира, умение выделять причинно-следственные связи, делать умозаключения. Обогащать и активизировать словарный запас детей.</a:t>
            </a:r>
          </a:p>
          <a:p>
            <a:r>
              <a:rPr lang="ru-RU" sz="1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Воспитательные:</a:t>
            </a:r>
          </a:p>
          <a:p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Вызвать эмоциональное позитивное отношение к объектам живой природы. Воспитывать бережное отношение к растениям и природе в целом.</a:t>
            </a:r>
            <a:endParaRPr lang="ru-RU" sz="1800" b="1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0250" y="154617"/>
            <a:ext cx="1452502" cy="16522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1800" y="5013176"/>
            <a:ext cx="1452502" cy="165222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04664"/>
            <a:ext cx="6971112" cy="57606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/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/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Ожидаемый результат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268760"/>
            <a:ext cx="78488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формирование у детей знаний об одуванчике; обучение детей постановке и решению экологических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задач (любоваться одуванчиками, понимать их использование, как лекарственных растений); проявление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детской самостоятельности в работе над проектом; совершенствование уровня знаний, экологической компетентности родителей по теме проекта; побуждать детей эстетически воспринимать природу, стремясь отразить свои впечатления в продуктивной деятельности.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4081677"/>
            <a:ext cx="3200407" cy="277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08809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504" y="1700808"/>
            <a:ext cx="8568952" cy="2808312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- Разработка карты проекта, планирование.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- Материально-техническое и дидактическое обеспечение проекта : подбор художественного слова, дидактических материалов , видеоматериалов (мультимедийных презентаций про одуванчики, мультипликационных фильмов), 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оборудования и пособий для практических     занятий.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836" y="4512421"/>
            <a:ext cx="2097432" cy="20378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5816" y="548680"/>
            <a:ext cx="3696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Этапы проекта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3608" y="1124744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25000"/>
                  </a:schemeClr>
                </a:solidFill>
                <a:latin typeface="Arial Black" panose="020B0A04020102020204" pitchFamily="34" charset="0"/>
              </a:rPr>
              <a:t>1 этап - подготовительный</a:t>
            </a:r>
            <a:endParaRPr lang="ru-RU" sz="2400" dirty="0">
              <a:solidFill>
                <a:schemeClr val="tx2">
                  <a:lumMod val="2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156"/>
          <a:stretch/>
        </p:blipFill>
        <p:spPr>
          <a:xfrm>
            <a:off x="3131840" y="4077072"/>
            <a:ext cx="2232249" cy="259228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85728"/>
            <a:ext cx="6795638" cy="406968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2 этап - практический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2972840373"/>
              </p:ext>
            </p:extLst>
          </p:nvPr>
        </p:nvGraphicFramePr>
        <p:xfrm>
          <a:off x="179512" y="548680"/>
          <a:ext cx="7992888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4341484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908720"/>
            <a:ext cx="7907216" cy="3305656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В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ыставка творческих работ «Солнышко на ножке». Дети много узнали о пользе одуванчика в жизни человека. 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Были использованы методы художественно-эстетического развития: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работы по лепке, по рисованию, по аппликации. Просмотр мультипликационных фильмов. Родителям  выданы памятки «О пользе одуванчика».  Наблюдение на прогулке  «Найди среди травы».</a:t>
            </a:r>
            <a:endParaRPr lang="ru-RU" sz="18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3728" y="260648"/>
            <a:ext cx="6271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3 этап - заключительный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9832" y="2562155"/>
            <a:ext cx="1452502" cy="16522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540" y="3663601"/>
            <a:ext cx="1296144" cy="147436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2015</TotalTime>
  <Words>565</Words>
  <Application>Microsoft Office PowerPoint</Application>
  <PresentationFormat>Экран (4:3)</PresentationFormat>
  <Paragraphs>70</Paragraphs>
  <Slides>17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Поток</vt:lpstr>
      <vt:lpstr>Муниципальное бюджетное дошкольное образовательное упреждение Цент развития ребенка № 5 «Мир детства»</vt:lpstr>
      <vt:lpstr>Слайд 2</vt:lpstr>
      <vt:lpstr>Актуальность</vt:lpstr>
      <vt:lpstr>Цель проекта: </vt:lpstr>
      <vt:lpstr>  Задачи проекта</vt:lpstr>
      <vt:lpstr>  Ожидаемый результат</vt:lpstr>
      <vt:lpstr>Слайд 7</vt:lpstr>
      <vt:lpstr>2 этап - практический</vt:lpstr>
      <vt:lpstr>Слайд 9</vt:lpstr>
      <vt:lpstr>Слайд 10</vt:lpstr>
      <vt:lpstr>Игровая деятельность</vt:lpstr>
      <vt:lpstr>Работа с родителями</vt:lpstr>
      <vt:lpstr>В заключении проекта была проведена тематическая выставка поделок  «Облачко на ножке»</vt:lpstr>
      <vt:lpstr>Слайд 14</vt:lpstr>
      <vt:lpstr>Просмотр мультфильма  «История жизни одного одуванчика»</vt:lpstr>
      <vt:lpstr>Наблюдение на прогулке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ужреждение Цент развития ребенка № 5 «Мир детства»</dc:title>
  <dc:creator>User</dc:creator>
  <cp:lastModifiedBy>User</cp:lastModifiedBy>
  <cp:revision>72</cp:revision>
  <dcterms:created xsi:type="dcterms:W3CDTF">2017-04-13T10:44:35Z</dcterms:created>
  <dcterms:modified xsi:type="dcterms:W3CDTF">2017-06-21T10:22:42Z</dcterms:modified>
</cp:coreProperties>
</file>